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60" r:id="rId4"/>
    <p:sldId id="261" r:id="rId5"/>
    <p:sldId id="262" r:id="rId6"/>
    <p:sldId id="268" r:id="rId7"/>
    <p:sldId id="283" r:id="rId8"/>
    <p:sldId id="284" r:id="rId9"/>
    <p:sldId id="286" r:id="rId10"/>
    <p:sldId id="287" r:id="rId11"/>
    <p:sldId id="288" r:id="rId12"/>
    <p:sldId id="289" r:id="rId13"/>
    <p:sldId id="304" r:id="rId14"/>
    <p:sldId id="305" r:id="rId15"/>
    <p:sldId id="303" r:id="rId16"/>
    <p:sldId id="307" r:id="rId17"/>
    <p:sldId id="264" r:id="rId18"/>
    <p:sldId id="313" r:id="rId19"/>
    <p:sldId id="315" r:id="rId20"/>
    <p:sldId id="265" r:id="rId21"/>
    <p:sldId id="275" r:id="rId22"/>
    <p:sldId id="291" r:id="rId23"/>
    <p:sldId id="292" r:id="rId24"/>
    <p:sldId id="294" r:id="rId25"/>
    <p:sldId id="279" r:id="rId26"/>
    <p:sldId id="299" r:id="rId27"/>
    <p:sldId id="301" r:id="rId28"/>
    <p:sldId id="308" r:id="rId29"/>
    <p:sldId id="309" r:id="rId30"/>
    <p:sldId id="266" r:id="rId31"/>
    <p:sldId id="310" r:id="rId32"/>
    <p:sldId id="311" r:id="rId33"/>
    <p:sldId id="312" r:id="rId34"/>
    <p:sldId id="302" r:id="rId35"/>
    <p:sldId id="280" r:id="rId36"/>
    <p:sldId id="281" r:id="rId37"/>
    <p:sldId id="278" r:id="rId38"/>
  </p:sldIdLst>
  <p:sldSz cx="12192000" cy="6858000"/>
  <p:notesSz cx="6858000" cy="9144000"/>
  <p:embeddedFontLst>
    <p:embeddedFont>
      <p:font typeface="Noto Sans Korean Bold" panose="020B0600000101010101" charset="-127"/>
      <p:bold r:id="rId40"/>
    </p:embeddedFont>
    <p:embeddedFont>
      <p:font typeface="Noto Sans Korean Medium" panose="020B0600000101010101" charset="-127"/>
      <p:regular r:id="rId41"/>
    </p:embeddedFont>
    <p:embeddedFont>
      <p:font typeface="Cambria Math" panose="02040503050406030204" pitchFamily="18" charset="0"/>
      <p:regular r:id="rId42"/>
    </p:embeddedFont>
    <p:embeddedFont>
      <p:font typeface="CJ ONLYONE NEW 본문 Light" panose="00000300000000000000" pitchFamily="2" charset="-127"/>
      <p:regular r:id="rId43"/>
    </p:embeddedFont>
    <p:embeddedFont>
      <p:font typeface="CJ ONLYONE NEW 본문 Regular" panose="00000500000000000000" pitchFamily="2" charset="-127"/>
      <p:regular r:id="rId44"/>
    </p:embeddedFont>
    <p:embeddedFont>
      <p:font typeface="CJ ONLYONE NEW 제목 Bold" panose="00000800000000000000" pitchFamily="2" charset="-127"/>
      <p:bold r:id="rId45"/>
    </p:embeddedFont>
    <p:embeddedFont>
      <p:font typeface="CJ ONLYONE NEW 제목 Medium" panose="00000600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F2A8A8"/>
    <a:srgbClr val="E9EDF4"/>
    <a:srgbClr val="EB7D7D"/>
    <a:srgbClr val="EE9292"/>
    <a:srgbClr val="E86A6A"/>
    <a:srgbClr val="006ECD"/>
    <a:srgbClr val="007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962" autoAdjust="0"/>
  </p:normalViewPr>
  <p:slideViewPr>
    <p:cSldViewPr>
      <p:cViewPr varScale="1">
        <p:scale>
          <a:sx n="81" d="100"/>
          <a:sy n="81" d="100"/>
        </p:scale>
        <p:origin x="88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71F2-ABC6-4256-8248-B0B3C73D498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52D79-66E0-4AD8-9E02-CAC87F1B2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0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6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2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2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2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8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6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0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3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9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A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" y="7883"/>
            <a:ext cx="12185340" cy="6856267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 hasCustomPrompt="1"/>
          </p:nvPr>
        </p:nvSpPr>
        <p:spPr>
          <a:xfrm>
            <a:off x="689861" y="548683"/>
            <a:ext cx="10766151" cy="597821"/>
          </a:xfrm>
          <a:prstGeom prst="rect">
            <a:avLst/>
          </a:prstGeom>
        </p:spPr>
        <p:txBody>
          <a:bodyPr anchor="t"/>
          <a:lstStyle>
            <a:lvl1pPr algn="l" defTabSz="91442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800" kern="1200" baseline="0" dirty="0">
                <a:ln>
                  <a:noFill/>
                </a:ln>
                <a:solidFill>
                  <a:srgbClr val="007DC3"/>
                </a:solidFill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30pt)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89862" y="2348558"/>
            <a:ext cx="5347897" cy="360362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defRPr>
            </a:lvl1pPr>
          </a:lstStyle>
          <a:p>
            <a:pPr lvl="0"/>
            <a:r>
              <a:rPr lang="en-US" altLang="ko-KR" dirty="0"/>
              <a:t>2021. 00. 00 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 11pt)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689864" y="1196755"/>
            <a:ext cx="10766150" cy="468313"/>
          </a:xfrm>
        </p:spPr>
        <p:txBody>
          <a:bodyPr anchor="t">
            <a:noAutofit/>
          </a:bodyPr>
          <a:lstStyle>
            <a:lvl1pPr marL="0" indent="0">
              <a:buNone/>
              <a:defRPr lang="ko-KR" altLang="en-US" sz="1800" kern="1200" baseline="0" dirty="0">
                <a:ln w="3175">
                  <a:noFill/>
                </a:ln>
                <a:solidFill>
                  <a:srgbClr val="007DC3"/>
                </a:solidFill>
                <a:effectLst/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1pPr>
          </a:lstStyle>
          <a:p>
            <a:pPr marL="0" lvl="0" indent="0" algn="l" defTabSz="914423" rtl="0" eaLnBrk="1" latinLnBrk="1" hangingPunct="1">
              <a:spcBef>
                <a:spcPct val="20000"/>
              </a:spcBef>
              <a:buFont typeface="Noto Sans Korean Medium" pitchFamily="34" charset="-127"/>
              <a:buNone/>
            </a:pPr>
            <a:r>
              <a:rPr lang="ko-KR" altLang="en-US" dirty="0"/>
              <a:t>부제목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18pt)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95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89862" y="3140968"/>
            <a:ext cx="6381017" cy="36036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89862" y="3703344"/>
            <a:ext cx="6381017" cy="2677984"/>
          </a:xfrm>
        </p:spPr>
        <p:txBody>
          <a:bodyPr anchor="t">
            <a:noAutofit/>
          </a:bodyPr>
          <a:lstStyle>
            <a:lvl1pPr marL="400060" marR="0" indent="-400060" algn="l" defTabSz="914423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1400" baseline="0">
                <a:solidFill>
                  <a:srgbClr val="006ECD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</a:lstStyle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805257" y="3068960"/>
            <a:ext cx="440219" cy="0"/>
          </a:xfrm>
          <a:prstGeom prst="line">
            <a:avLst/>
          </a:prstGeom>
          <a:ln w="28575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51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보고서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7"/>
          <p:cNvSpPr>
            <a:spLocks noGrp="1"/>
          </p:cNvSpPr>
          <p:nvPr>
            <p:ph type="title" hasCustomPrompt="1"/>
          </p:nvPr>
        </p:nvSpPr>
        <p:spPr>
          <a:xfrm>
            <a:off x="601238" y="426726"/>
            <a:ext cx="10987279" cy="4242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r>
              <a:rPr lang="ko-KR" altLang="en-US" dirty="0"/>
              <a:t>소제목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20pt)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1238" y="1196755"/>
            <a:ext cx="10987279" cy="5206695"/>
          </a:xfrm>
        </p:spPr>
        <p:txBody>
          <a:bodyPr vert="horz" lIns="90000" tIns="45720" rIns="91440" bIns="45720" rtlCol="0">
            <a:normAutofit/>
          </a:bodyPr>
          <a:lstStyle>
            <a:lvl1pPr marL="342908" indent="-342908">
              <a:lnSpc>
                <a:spcPct val="100000"/>
              </a:lnSpc>
              <a:buFont typeface="Wingdings" panose="05000000000000000000" pitchFamily="2" charset="2"/>
              <a:buChar char="§"/>
              <a:defRPr lang="ko-KR" altLang="en-US" sz="1600" baseline="0" dirty="0"/>
            </a:lvl1pPr>
            <a:lvl2pPr>
              <a:lnSpc>
                <a:spcPct val="100000"/>
              </a:lnSpc>
              <a:defRPr baseline="0"/>
            </a:lvl2pPr>
            <a:lvl3pPr>
              <a:lnSpc>
                <a:spcPct val="100000"/>
              </a:lnSpc>
              <a:defRPr baseline="0"/>
            </a:lvl3pPr>
            <a:lvl4pPr>
              <a:lnSpc>
                <a:spcPct val="100000"/>
              </a:lnSpc>
              <a:defRPr baseline="0"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4pPr>
          </a:lstStyle>
          <a:p>
            <a:pPr marL="0" lvl="0" indent="0"/>
            <a:r>
              <a:rPr lang="ko-KR" altLang="en-US" dirty="0"/>
              <a:t> 세부 내용 </a:t>
            </a:r>
            <a:r>
              <a:rPr lang="ko-KR" altLang="en-US" dirty="0" err="1"/>
              <a:t>작성란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16pt)</a:t>
            </a:r>
          </a:p>
          <a:p>
            <a:pPr marL="400060" lvl="1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15pt)</a:t>
            </a:r>
          </a:p>
          <a:p>
            <a:pPr marL="857271" lvl="2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Regular, 14pt)</a:t>
            </a:r>
          </a:p>
          <a:p>
            <a:pPr marL="1257332" lvl="3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Light, 12pt)</a:t>
            </a:r>
            <a:endParaRPr lang="ko-KR" altLang="en-US" dirty="0"/>
          </a:p>
        </p:txBody>
      </p:sp>
      <p:sp>
        <p:nvSpPr>
          <p:cNvPr id="11" name="object 13"/>
          <p:cNvSpPr/>
          <p:nvPr userDrawn="1"/>
        </p:nvSpPr>
        <p:spPr>
          <a:xfrm>
            <a:off x="601238" y="850971"/>
            <a:ext cx="10992581" cy="69780"/>
          </a:xfrm>
          <a:custGeom>
            <a:avLst/>
            <a:gdLst/>
            <a:ahLst/>
            <a:cxnLst/>
            <a:rect l="l" t="t" r="r" b="b"/>
            <a:pathLst>
              <a:path w="3699573">
                <a:moveTo>
                  <a:pt x="3699573" y="0"/>
                </a:moveTo>
                <a:lnTo>
                  <a:pt x="3116922" y="0"/>
                </a:lnTo>
                <a:lnTo>
                  <a:pt x="2105787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6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87334" y="6473228"/>
            <a:ext cx="3101182" cy="19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1pPr>
          </a:lstStyle>
          <a:p>
            <a:fld id="{49A78039-CB0C-4AA5-898A-0629693D51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2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1236" y="1196755"/>
            <a:ext cx="10987280" cy="518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ko-KR" altLang="en-US" dirty="0"/>
              <a:t> 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16pt)</a:t>
            </a:r>
          </a:p>
          <a:p>
            <a:pPr marL="400060" lvl="1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15pt)</a:t>
            </a:r>
          </a:p>
          <a:p>
            <a:pPr marL="857271" lvl="2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Regular, 14pt)</a:t>
            </a:r>
          </a:p>
          <a:p>
            <a:pPr marL="1257332" lvl="3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Light, 12pt)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87334" y="6473228"/>
            <a:ext cx="3101182" cy="19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1pPr>
          </a:lstStyle>
          <a:p>
            <a:fld id="{49A78039-CB0C-4AA5-898A-0629693D51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33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50" r:id="rId3"/>
  </p:sldLayoutIdLst>
  <p:hf hdr="0" ftr="0" dt="0"/>
  <p:txStyles>
    <p:titleStyle>
      <a:lvl1pPr algn="l" defTabSz="914423" rtl="0" eaLnBrk="1" latinLnBrk="1" hangingPunct="1">
        <a:spcBef>
          <a:spcPct val="0"/>
        </a:spcBef>
        <a:buNone/>
        <a:defRPr sz="2400" kern="120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0" indent="0" algn="l" defTabSz="914423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CJ ONLYONE NEW 제목 Bold" panose="00000800000000000000" pitchFamily="2" charset="-127"/>
          <a:ea typeface="CJ ONLYONE NEW 제목 Bold" panose="00000800000000000000" pitchFamily="2" charset="-127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Noto Sans Korean Medium" pitchFamily="34" charset="-127"/>
        <a:buChar char="―"/>
        <a:defRPr sz="1500" kern="1200" baseline="0">
          <a:solidFill>
            <a:schemeClr val="tx1"/>
          </a:solidFill>
          <a:latin typeface="CJ ONLYONE NEW 제목 Medium" panose="00000600000000000000" pitchFamily="2" charset="-127"/>
          <a:ea typeface="CJ ONLYONE NEW 제목 Medium" panose="00000600000000000000" pitchFamily="2" charset="-127"/>
          <a:cs typeface="+mn-cs"/>
        </a:defRPr>
      </a:lvl2pPr>
      <a:lvl3pPr marL="1200180" marR="0" indent="-285757" algn="l" defTabSz="914423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CJ ONLYONE NEW 본문 Regular" panose="00000500000000000000" pitchFamily="2" charset="-127"/>
          <a:ea typeface="CJ ONLYONE NEW 본문 Regular" panose="00000500000000000000" pitchFamily="2" charset="-127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CJ ONLYONE NEW 본문 Light" panose="00000300000000000000" pitchFamily="2" charset="-127"/>
          <a:ea typeface="CJ ONLYONE NEW 본문 Light" panose="00000300000000000000" pitchFamily="2" charset="-127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000" dirty="0"/>
              <a:t>MFC(Micro Fulfillment Center) </a:t>
            </a:r>
            <a:r>
              <a:rPr lang="ko-KR" altLang="en-US" sz="3000" dirty="0"/>
              <a:t>설립에 대비한</a:t>
            </a:r>
            <a:br>
              <a:rPr lang="en-US" altLang="ko-KR" sz="3000" dirty="0"/>
            </a:br>
            <a:r>
              <a:rPr lang="ko-KR" altLang="en-US" sz="3000" dirty="0"/>
              <a:t>지자체별 구매 상품 특징 파악 및 수요 예측</a:t>
            </a: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1055440" y="1916832"/>
            <a:ext cx="5348288" cy="360363"/>
          </a:xfrm>
        </p:spPr>
        <p:txBody>
          <a:bodyPr/>
          <a:lstStyle/>
          <a:p>
            <a:r>
              <a:rPr lang="en-US" altLang="ko-KR" dirty="0"/>
              <a:t>2021.11.07 </a:t>
            </a:r>
            <a:r>
              <a:rPr lang="ko-KR" altLang="en-US" dirty="0" err="1"/>
              <a:t>한국지능정보사회진흥원</a:t>
            </a:r>
            <a:r>
              <a:rPr lang="en-US" altLang="ko-KR" dirty="0"/>
              <a:t>(NIA)</a:t>
            </a:r>
            <a:r>
              <a:rPr lang="ko-KR" altLang="en-US" dirty="0"/>
              <a:t>소속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dirty="0"/>
              <a:t>이현준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 err="1"/>
              <a:t>권장훈</a:t>
            </a:r>
            <a:r>
              <a:rPr lang="en-US" altLang="ko-KR" dirty="0"/>
              <a:t>, </a:t>
            </a:r>
            <a:r>
              <a:rPr lang="ko-KR" altLang="en-US" dirty="0" err="1"/>
              <a:t>변수현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95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599255" y="975391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⑥ 최종 파일 </a:t>
            </a:r>
            <a:r>
              <a:rPr lang="en-US" altLang="ko-KR" sz="1600" dirty="0">
                <a:latin typeface="+mj-ea"/>
                <a:ea typeface="+mj-ea"/>
              </a:rPr>
              <a:t>CSV</a:t>
            </a:r>
            <a:r>
              <a:rPr lang="ko-KR" altLang="en-US" sz="1600" dirty="0">
                <a:latin typeface="+mj-ea"/>
                <a:ea typeface="+mj-ea"/>
              </a:rPr>
              <a:t>로 저장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6A24F1B-EC4B-4084-B049-F4977CFC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84" y="2413535"/>
            <a:ext cx="3171657" cy="4317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A0FD8D-1A58-419B-8A81-4B9C7278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8" y="1607888"/>
            <a:ext cx="7255090" cy="179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085CF1-AD14-45F9-AA36-C6FB6B14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8" y="1311467"/>
            <a:ext cx="7255090" cy="286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CD1192-B9D1-4442-852A-8F2030FC9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1" y="1785864"/>
            <a:ext cx="7255090" cy="1742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C3993A-8797-4DF1-BB83-14CE27FE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278" y="2413535"/>
            <a:ext cx="3281140" cy="43171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D78EF2-6B3D-4015-A580-AD9D56D90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553" y="2397903"/>
            <a:ext cx="3187064" cy="43331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FE4AF6-FB13-4839-82C0-8E02BECBFC45}"/>
              </a:ext>
            </a:extLst>
          </p:cNvPr>
          <p:cNvSpPr txBox="1"/>
          <p:nvPr/>
        </p:nvSpPr>
        <p:spPr>
          <a:xfrm>
            <a:off x="1621374" y="1960160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2312A-0601-45CF-B5C4-782C4205AB0F}"/>
              </a:ext>
            </a:extLst>
          </p:cNvPr>
          <p:cNvSpPr txBox="1"/>
          <p:nvPr/>
        </p:nvSpPr>
        <p:spPr>
          <a:xfrm>
            <a:off x="5354939" y="1952559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5D888-E9D3-479C-9493-6DD8A34BA3FD}"/>
              </a:ext>
            </a:extLst>
          </p:cNvPr>
          <p:cNvSpPr txBox="1"/>
          <p:nvPr/>
        </p:nvSpPr>
        <p:spPr>
          <a:xfrm>
            <a:off x="9307147" y="1960160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22582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5EED279-0639-446E-84DC-7C11A96F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3" y="1704516"/>
            <a:ext cx="5616624" cy="216024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0A0DF6-2D80-4306-917B-3015644F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996"/>
          <a:stretch/>
        </p:blipFill>
        <p:spPr>
          <a:xfrm>
            <a:off x="1086153" y="3937565"/>
            <a:ext cx="4194644" cy="13352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EBE512-EEF9-41D2-A349-0DC4C8B86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947"/>
          <a:stretch/>
        </p:blipFill>
        <p:spPr>
          <a:xfrm>
            <a:off x="714490" y="5305128"/>
            <a:ext cx="4783476" cy="193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A05CF-D999-47F5-9FF9-DFB4DF3B0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73" y="5530770"/>
            <a:ext cx="7368825" cy="1282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8B5955-CDB0-4172-9417-15D1E0AFE844}"/>
              </a:ext>
            </a:extLst>
          </p:cNvPr>
          <p:cNvSpPr/>
          <p:nvPr/>
        </p:nvSpPr>
        <p:spPr>
          <a:xfrm>
            <a:off x="664636" y="1155397"/>
            <a:ext cx="2786604" cy="153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4321C-BA72-4B28-BC5C-742C9D804390}"/>
              </a:ext>
            </a:extLst>
          </p:cNvPr>
          <p:cNvSpPr txBox="1"/>
          <p:nvPr/>
        </p:nvSpPr>
        <p:spPr>
          <a:xfrm>
            <a:off x="664636" y="966468"/>
            <a:ext cx="307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워드클라우드를</a:t>
            </a:r>
            <a:r>
              <a:rPr lang="ko-KR" altLang="en-US" sz="1600" dirty="0">
                <a:latin typeface="+mj-ea"/>
                <a:ea typeface="+mj-ea"/>
              </a:rPr>
              <a:t>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AB8E0-97A2-49C6-BC9E-C95DA18B58B4}"/>
              </a:ext>
            </a:extLst>
          </p:cNvPr>
          <p:cNvSpPr txBox="1"/>
          <p:nvPr/>
        </p:nvSpPr>
        <p:spPr>
          <a:xfrm>
            <a:off x="759178" y="1318947"/>
            <a:ext cx="11385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상위</a:t>
            </a:r>
            <a:r>
              <a:rPr lang="en-US" altLang="ko-KR" sz="1600" dirty="0">
                <a:latin typeface="+mj-ea"/>
                <a:ea typeface="+mj-ea"/>
              </a:rPr>
              <a:t> 3</a:t>
            </a:r>
            <a:r>
              <a:rPr lang="ko-KR" altLang="en-US" sz="1600" dirty="0">
                <a:latin typeface="+mj-ea"/>
                <a:ea typeface="+mj-ea"/>
              </a:rPr>
              <a:t>개 자치구별 품목코드 데이터 가공 → 같은 상품 다른 옵션은 하나의 상품으로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취급하여 </a:t>
            </a:r>
            <a:r>
              <a:rPr lang="en-US" altLang="ko-KR" sz="1600" dirty="0">
                <a:latin typeface="+mj-ea"/>
                <a:ea typeface="+mj-ea"/>
              </a:rPr>
              <a:t>“-”</a:t>
            </a:r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dirty="0">
                <a:latin typeface="+mj-ea"/>
                <a:ea typeface="+mj-ea"/>
              </a:rPr>
              <a:t> “_”</a:t>
            </a:r>
            <a:r>
              <a:rPr lang="ko-KR" altLang="en-US" sz="1600" dirty="0">
                <a:latin typeface="+mj-ea"/>
                <a:ea typeface="+mj-ea"/>
              </a:rPr>
              <a:t>앞 숫자만 사용</a:t>
            </a:r>
          </a:p>
          <a:p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187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98EBB-AC81-40D0-9F9D-5034D561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8" y="1690550"/>
            <a:ext cx="3373147" cy="53841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63AD834-5D34-40F0-AFB1-1D21479EF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41"/>
          <a:stretch/>
        </p:blipFill>
        <p:spPr>
          <a:xfrm>
            <a:off x="700458" y="2330779"/>
            <a:ext cx="3373147" cy="417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72FEF-AC2B-445A-8112-F494CBFA9948}"/>
              </a:ext>
            </a:extLst>
          </p:cNvPr>
          <p:cNvSpPr txBox="1"/>
          <p:nvPr/>
        </p:nvSpPr>
        <p:spPr>
          <a:xfrm>
            <a:off x="603962" y="886673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② 최종 파일 </a:t>
            </a:r>
            <a:r>
              <a:rPr lang="en-US" altLang="ko-KR" sz="1600" dirty="0">
                <a:latin typeface="+mj-ea"/>
                <a:ea typeface="+mj-ea"/>
              </a:rPr>
              <a:t>CSV</a:t>
            </a:r>
            <a:r>
              <a:rPr lang="ko-KR" altLang="en-US" sz="1600" dirty="0">
                <a:latin typeface="+mj-ea"/>
                <a:ea typeface="+mj-ea"/>
              </a:rPr>
              <a:t>로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EB44C8-3CE1-4F82-821F-D56FD857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91" y="1662855"/>
            <a:ext cx="3506397" cy="574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15E920-6722-4701-BB93-BD71C3EC0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378" y="1644907"/>
            <a:ext cx="3506398" cy="610203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EEF031A-9848-4E5B-9F01-86DA7E9DA2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121"/>
          <a:stretch/>
        </p:blipFill>
        <p:spPr>
          <a:xfrm>
            <a:off x="8120854" y="2330777"/>
            <a:ext cx="3373147" cy="4173347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70BB636-A14E-41EB-BA57-6DCE253AD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2091" y="2330778"/>
            <a:ext cx="3373147" cy="4173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D14F02-75FE-4EDE-B282-9B6388DCCD68}"/>
              </a:ext>
            </a:extLst>
          </p:cNvPr>
          <p:cNvSpPr txBox="1"/>
          <p:nvPr/>
        </p:nvSpPr>
        <p:spPr>
          <a:xfrm>
            <a:off x="1417625" y="1288611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B4F68-4884-4A01-90DC-CCCF4779391D}"/>
              </a:ext>
            </a:extLst>
          </p:cNvPr>
          <p:cNvSpPr txBox="1"/>
          <p:nvPr/>
        </p:nvSpPr>
        <p:spPr>
          <a:xfrm>
            <a:off x="5354939" y="1230687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E1426-ABA7-405E-94CC-08DB57A96E28}"/>
              </a:ext>
            </a:extLst>
          </p:cNvPr>
          <p:cNvSpPr txBox="1"/>
          <p:nvPr/>
        </p:nvSpPr>
        <p:spPr>
          <a:xfrm>
            <a:off x="9067489" y="1224969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229507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65CE939-29FE-4B58-9BC4-487A6A10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5" y="1587193"/>
            <a:ext cx="5040560" cy="445053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34255-23AD-457F-BA0C-0B1CE961633B}"/>
              </a:ext>
            </a:extLst>
          </p:cNvPr>
          <p:cNvSpPr txBox="1"/>
          <p:nvPr/>
        </p:nvSpPr>
        <p:spPr>
          <a:xfrm>
            <a:off x="667699" y="1063798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</a:t>
            </a:r>
            <a:r>
              <a:rPr lang="ko-KR" altLang="en-US" sz="1600" dirty="0" err="1">
                <a:latin typeface="+mj-ea"/>
                <a:ea typeface="+mj-ea"/>
              </a:rPr>
              <a:t>크롤링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A4B835-C062-4F5A-8571-8BD2AA6D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587193"/>
            <a:ext cx="5898051" cy="4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8FD662A-B0F0-4661-944F-D62B0E1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0" y="908720"/>
            <a:ext cx="5177414" cy="271160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B1869B9-BAE2-463C-969B-46099B47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38" y="908720"/>
            <a:ext cx="5474692" cy="2664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225A98-BF1A-4AD9-A596-04CD3EABD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36"/>
          <a:stretch/>
        </p:blipFill>
        <p:spPr>
          <a:xfrm>
            <a:off x="1415480" y="4005063"/>
            <a:ext cx="9073008" cy="27116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DC0DD9-B3A6-4AAD-9BDB-87D8247B6A2B}"/>
              </a:ext>
            </a:extLst>
          </p:cNvPr>
          <p:cNvCxnSpPr>
            <a:cxnSpLocks/>
          </p:cNvCxnSpPr>
          <p:nvPr/>
        </p:nvCxnSpPr>
        <p:spPr>
          <a:xfrm>
            <a:off x="5591944" y="3585116"/>
            <a:ext cx="0" cy="41994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BD4FFC-66FB-4E42-A569-02E10D65EFEB}"/>
              </a:ext>
            </a:extLst>
          </p:cNvPr>
          <p:cNvSpPr/>
          <p:nvPr/>
        </p:nvSpPr>
        <p:spPr>
          <a:xfrm>
            <a:off x="771345" y="2527058"/>
            <a:ext cx="10668177" cy="1058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64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81D072-E6B3-49C6-AFBA-D10FA8F5F900}"/>
              </a:ext>
            </a:extLst>
          </p:cNvPr>
          <p:cNvGrpSpPr/>
          <p:nvPr/>
        </p:nvGrpSpPr>
        <p:grpSpPr>
          <a:xfrm>
            <a:off x="983432" y="1556792"/>
            <a:ext cx="4392489" cy="4320479"/>
            <a:chOff x="983432" y="1834108"/>
            <a:chExt cx="5184576" cy="3056019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116B68-F997-49AD-A9A3-16BC228F6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23981" b="90392"/>
            <a:stretch/>
          </p:blipFill>
          <p:spPr>
            <a:xfrm>
              <a:off x="983432" y="1834108"/>
              <a:ext cx="4357045" cy="42711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859517-AEE8-400F-8276-8F9AB2C9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33" y="2261227"/>
              <a:ext cx="5172075" cy="2628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12BB5-A15C-424D-BBCA-18C6AFDAFC98}"/>
              </a:ext>
            </a:extLst>
          </p:cNvPr>
          <p:cNvSpPr txBox="1"/>
          <p:nvPr/>
        </p:nvSpPr>
        <p:spPr>
          <a:xfrm>
            <a:off x="704844" y="109651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가중치 부여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CD540-6641-462B-BAA3-CF009BC26518}"/>
              </a:ext>
            </a:extLst>
          </p:cNvPr>
          <p:cNvSpPr txBox="1"/>
          <p:nvPr/>
        </p:nvSpPr>
        <p:spPr>
          <a:xfrm>
            <a:off x="5489578" y="1268662"/>
            <a:ext cx="358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의미 없는 단어 삭제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8E4AA30-C943-4F45-B18D-4E09361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22" y="1700808"/>
            <a:ext cx="3683779" cy="3888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3C5CE-A52F-4E76-B9E6-B38EEC573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02"/>
          <a:stretch/>
        </p:blipFill>
        <p:spPr>
          <a:xfrm>
            <a:off x="9654220" y="1233075"/>
            <a:ext cx="1873439" cy="497262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B250D8-7D72-46A8-8A64-F5810DAB86D7}"/>
              </a:ext>
            </a:extLst>
          </p:cNvPr>
          <p:cNvCxnSpPr>
            <a:cxnSpLocks/>
          </p:cNvCxnSpPr>
          <p:nvPr/>
        </p:nvCxnSpPr>
        <p:spPr>
          <a:xfrm flipH="1">
            <a:off x="9022654" y="4437112"/>
            <a:ext cx="63156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7F8E8-1658-4090-91A7-1B04142C249D}"/>
                  </a:ext>
                </a:extLst>
              </p:cNvPr>
              <p:cNvSpPr txBox="1"/>
              <p:nvPr/>
            </p:nvSpPr>
            <p:spPr>
              <a:xfrm>
                <a:off x="107441" y="5959216"/>
                <a:ext cx="4069212" cy="554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  <a:ea typeface="+mj-ea"/>
                      </a:rPr>
                      <m:t>𝑒𝑥</m:t>
                    </m:r>
                    <m:r>
                      <a:rPr lang="en-US" altLang="ko-KR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  <a:ea typeface="+mj-ea"/>
                      </a:rPr>
                      <m:t>) </m:t>
                    </m:r>
                    <m:f>
                      <m:f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num>
                      <m:den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 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판매량</m:t>
                        </m:r>
                      </m:den>
                    </m:f>
                  </m:oMath>
                </a14:m>
                <a:r>
                  <a:rPr lang="ko-KR" altLang="en-US" sz="1600" dirty="0">
                    <a:latin typeface="+mj-ea"/>
                    <a:ea typeface="+mj-ea"/>
                  </a:rPr>
                  <a:t> </a:t>
                </a:r>
                <a:r>
                  <a:rPr lang="en-US" altLang="ko-KR" sz="1600" dirty="0">
                    <a:latin typeface="+mj-ea"/>
                    <a:ea typeface="+mj-ea"/>
                  </a:rPr>
                  <a:t>, </a:t>
                </a:r>
                <a:r>
                  <a:rPr lang="en-US" altLang="ko-KR" sz="1600" dirty="0">
                    <a:latin typeface="+mj-ea"/>
                  </a:rPr>
                  <a:t>…,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 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den>
                    </m:f>
                  </m:oMath>
                </a14:m>
                <a:endParaRPr lang="ko-KR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7F8E8-1658-4090-91A7-1B04142C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1" y="5959216"/>
                <a:ext cx="4069212" cy="55431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BC906D-3945-4C37-9750-8840C3EC2BBA}"/>
              </a:ext>
            </a:extLst>
          </p:cNvPr>
          <p:cNvSpPr/>
          <p:nvPr/>
        </p:nvSpPr>
        <p:spPr>
          <a:xfrm>
            <a:off x="996406" y="3534374"/>
            <a:ext cx="2291282" cy="51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449628-C78E-49B5-B355-1720F1392ED4}"/>
              </a:ext>
            </a:extLst>
          </p:cNvPr>
          <p:cNvCxnSpPr>
            <a:cxnSpLocks/>
          </p:cNvCxnSpPr>
          <p:nvPr/>
        </p:nvCxnSpPr>
        <p:spPr>
          <a:xfrm>
            <a:off x="601238" y="3804650"/>
            <a:ext cx="3927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4DF84D-81DC-4316-A82F-3CA3804DD144}"/>
              </a:ext>
            </a:extLst>
          </p:cNvPr>
          <p:cNvCxnSpPr>
            <a:cxnSpLocks/>
          </p:cNvCxnSpPr>
          <p:nvPr/>
        </p:nvCxnSpPr>
        <p:spPr>
          <a:xfrm>
            <a:off x="618854" y="3804650"/>
            <a:ext cx="0" cy="215456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C586BBE9-1CDC-4531-B9FA-A6A8D936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4199807"/>
            <a:ext cx="3990975" cy="2543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A938D7-3DA3-48C0-8D46-D4CCB0B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74" y="1392390"/>
            <a:ext cx="5558409" cy="4242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F88D590-40F7-469A-A656-C87FCA050734}"/>
              </a:ext>
            </a:extLst>
          </p:cNvPr>
          <p:cNvGrpSpPr/>
          <p:nvPr/>
        </p:nvGrpSpPr>
        <p:grpSpPr>
          <a:xfrm>
            <a:off x="911424" y="1402352"/>
            <a:ext cx="4653714" cy="2773436"/>
            <a:chOff x="911424" y="1402352"/>
            <a:chExt cx="4464495" cy="26345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A9E2D41-0A8C-404C-8041-243FECEC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10" y="3855922"/>
              <a:ext cx="1200150" cy="180975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08ADEF-B746-429F-BC8C-51B7E4C9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424" y="1402352"/>
              <a:ext cx="4464495" cy="245357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7DCAAA-D6D0-433B-9C7F-C098D1A04849}"/>
              </a:ext>
            </a:extLst>
          </p:cNvPr>
          <p:cNvSpPr txBox="1"/>
          <p:nvPr/>
        </p:nvSpPr>
        <p:spPr>
          <a:xfrm>
            <a:off x="601239" y="958383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상위 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500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개 단어 추출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0030C-5BAD-4B00-958F-C16C1803B9A1}"/>
              </a:ext>
            </a:extLst>
          </p:cNvPr>
          <p:cNvSpPr txBox="1"/>
          <p:nvPr/>
        </p:nvSpPr>
        <p:spPr>
          <a:xfrm>
            <a:off x="5565138" y="958383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⑤ </a:t>
            </a:r>
            <a:r>
              <a:rPr lang="ko-KR" altLang="en-US" sz="16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워드클라우드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시각화</a:t>
            </a:r>
          </a:p>
        </p:txBody>
      </p:sp>
      <p:pic>
        <p:nvPicPr>
          <p:cNvPr id="13" name="Picture 2" descr="https://lh4.googleusercontent.com/0dp-vuOQJp2nXbrlZZmaTcgVVMOllKjQXQo7tBeBIIaB8YAm027V2HhwJzA0gvM20ZV1pSkLRE_VI8EDDpFeEi127RuH7TZqnm8JceiIWN9PHotfVXB5gCWg2PhRNzshBmoemfMs">
            <a:extLst>
              <a:ext uri="{FF2B5EF4-FFF2-40B4-BE49-F238E27FC236}">
                <a16:creationId xmlns:a16="http://schemas.microsoft.com/office/drawing/2014/main" id="{77B2815F-6F5B-4CA7-8A4C-FAA1D2B1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3324"/>
          <a:stretch/>
        </p:blipFill>
        <p:spPr bwMode="auto">
          <a:xfrm>
            <a:off x="5819465" y="1928960"/>
            <a:ext cx="5170233" cy="34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r>
              <a:rPr lang="en-US" altLang="ko-KR" dirty="0"/>
              <a:t>_</a:t>
            </a:r>
            <a:r>
              <a:rPr lang="ko-KR" altLang="en-US" dirty="0"/>
              <a:t>자치구별 핵심 상품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5122" name="Picture 2" descr="https://lh4.googleusercontent.com/0dp-vuOQJp2nXbrlZZmaTcgVVMOllKjQXQo7tBeBIIaB8YAm027V2HhwJzA0gvM20ZV1pSkLRE_VI8EDDpFeEi127RuH7TZqnm8JceiIWN9PHotfVXB5gCWg2PhRNzshBmoemf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3324"/>
          <a:stretch/>
        </p:blipFill>
        <p:spPr bwMode="auto">
          <a:xfrm>
            <a:off x="661384" y="2066671"/>
            <a:ext cx="356240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Cdvq9RZxNCvgr9jbv3tQ17ZRvvSin3xjrnrPjxwPaXFgsJrRL6Tl_AYqSgVb2m9s0_dV-35-QPnmOGDczhPMhWAE-XPjtVDSq08-pUPoTKB4HCjXy9sO4Vq0lS7mEs0bqbFbDyE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1090" r="1699" b="1"/>
          <a:stretch/>
        </p:blipFill>
        <p:spPr bwMode="auto">
          <a:xfrm>
            <a:off x="4295801" y="2066671"/>
            <a:ext cx="381642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8o9vOyRZzDcNVpo3uOWbMr4fTRfRH7lzlF2qlz-FtnyQhgt8f2TwlifpLUHW7ouVzGO5U5tU3rvzRdEA0gxnGq45om0AVf9HXtA_It-U4hBFU0gSO22KLW0cy3a7T1tMJNrT6Kd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1752"/>
          <a:stretch/>
        </p:blipFill>
        <p:spPr bwMode="auto">
          <a:xfrm>
            <a:off x="8282003" y="2088099"/>
            <a:ext cx="335861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5"/>
          <p:cNvSpPr txBox="1">
            <a:spLocks/>
          </p:cNvSpPr>
          <p:nvPr/>
        </p:nvSpPr>
        <p:spPr>
          <a:xfrm>
            <a:off x="1497292" y="1469038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TOP1 </a:t>
            </a:r>
            <a:r>
              <a:rPr lang="ko-KR" altLang="en-US" dirty="0"/>
              <a:t>강남구</a:t>
            </a:r>
          </a:p>
          <a:p>
            <a:pPr algn="ctr"/>
            <a:endParaRPr lang="ko-KR" altLang="en-US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5259855" y="1476748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TOP2 </a:t>
            </a:r>
            <a:r>
              <a:rPr lang="ko-KR" altLang="en-US" dirty="0"/>
              <a:t>송파구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9329430" y="1490171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TOP3 </a:t>
            </a:r>
            <a:r>
              <a:rPr lang="ko-KR" altLang="en-US" dirty="0"/>
              <a:t>강서구</a:t>
            </a:r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3474DD-45E4-4206-A49D-C8148E6BE420}"/>
              </a:ext>
            </a:extLst>
          </p:cNvPr>
          <p:cNvSpPr/>
          <p:nvPr/>
        </p:nvSpPr>
        <p:spPr>
          <a:xfrm>
            <a:off x="335360" y="5801225"/>
            <a:ext cx="11593288" cy="876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캡슐커피 판매량이 다른 제품들보다 압도적으로 多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→ 다른 제품 확인을 위해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커피 관련 단어 제외 후 분석 진행</a:t>
            </a:r>
            <a:endParaRPr lang="en-US" altLang="ko-KR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35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r>
              <a:rPr lang="en-US" altLang="ko-KR" dirty="0"/>
              <a:t>_</a:t>
            </a:r>
            <a:r>
              <a:rPr lang="ko-KR" altLang="en-US" dirty="0"/>
              <a:t>자치구별 핵심 상품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1374667" y="1441413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TOP1 </a:t>
            </a:r>
            <a:r>
              <a:rPr lang="ko-KR" altLang="en-US" dirty="0"/>
              <a:t>강남구</a:t>
            </a:r>
          </a:p>
          <a:p>
            <a:pPr algn="ctr"/>
            <a:endParaRPr lang="ko-KR" altLang="en-US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5104371" y="1460030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TOP2 </a:t>
            </a:r>
            <a:r>
              <a:rPr lang="ko-KR" altLang="en-US" dirty="0"/>
              <a:t>송파구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8937207" y="1441413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TOP3 </a:t>
            </a:r>
            <a:r>
              <a:rPr lang="ko-KR" altLang="en-US" dirty="0"/>
              <a:t>강서구</a:t>
            </a:r>
          </a:p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FA762C-D865-426C-8307-BC54E9AD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988840"/>
            <a:ext cx="3604642" cy="3352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161274-056C-473D-9C79-891CEB79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11" y="1988840"/>
            <a:ext cx="3481565" cy="3316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D84078-F7E9-405E-AA2D-9881A041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35" y="1988840"/>
            <a:ext cx="3880789" cy="3316292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2FD422E8-F3BC-495A-ACAF-C686CABA79AF}"/>
              </a:ext>
            </a:extLst>
          </p:cNvPr>
          <p:cNvSpPr txBox="1">
            <a:spLocks/>
          </p:cNvSpPr>
          <p:nvPr/>
        </p:nvSpPr>
        <p:spPr>
          <a:xfrm>
            <a:off x="432049" y="5634653"/>
            <a:ext cx="3719735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핸드워시</a:t>
            </a:r>
            <a:r>
              <a:rPr lang="en-US" altLang="ko-KR" dirty="0"/>
              <a:t>, </a:t>
            </a:r>
            <a:r>
              <a:rPr lang="ko-KR" altLang="en-US" dirty="0" err="1"/>
              <a:t>모기약</a:t>
            </a:r>
            <a:r>
              <a:rPr lang="ko-KR" altLang="en-US" dirty="0"/>
              <a:t> 관련 제품 판매량 多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A523B06F-E9B8-4510-B394-3E14D6D858A1}"/>
              </a:ext>
            </a:extLst>
          </p:cNvPr>
          <p:cNvSpPr txBox="1">
            <a:spLocks/>
          </p:cNvSpPr>
          <p:nvPr/>
        </p:nvSpPr>
        <p:spPr>
          <a:xfrm>
            <a:off x="4213920" y="5634653"/>
            <a:ext cx="3719735" cy="7569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개인위생과 관련된 제품 판매량 多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ex)</a:t>
            </a:r>
            <a:r>
              <a:rPr lang="ko-KR" altLang="en-US" dirty="0"/>
              <a:t>생활공작소</a:t>
            </a:r>
            <a:r>
              <a:rPr lang="en-US" altLang="ko-KR" dirty="0"/>
              <a:t>, </a:t>
            </a:r>
            <a:r>
              <a:rPr lang="ko-KR" altLang="en-US" dirty="0"/>
              <a:t>애경</a:t>
            </a:r>
            <a:r>
              <a:rPr lang="en-US" altLang="ko-KR" dirty="0"/>
              <a:t>, </a:t>
            </a:r>
            <a:r>
              <a:rPr lang="ko-KR" altLang="en-US" dirty="0" err="1"/>
              <a:t>랩신</a:t>
            </a:r>
            <a:r>
              <a:rPr lang="en-US" altLang="ko-KR" dirty="0"/>
              <a:t>, </a:t>
            </a:r>
            <a:r>
              <a:rPr lang="ko-KR" altLang="en-US" dirty="0" err="1"/>
              <a:t>핸드워시</a:t>
            </a:r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12AA23E0-0A9F-4380-8DCE-883FAC060558}"/>
              </a:ext>
            </a:extLst>
          </p:cNvPr>
          <p:cNvSpPr txBox="1">
            <a:spLocks/>
          </p:cNvSpPr>
          <p:nvPr/>
        </p:nvSpPr>
        <p:spPr>
          <a:xfrm>
            <a:off x="8112225" y="5605479"/>
            <a:ext cx="3719735" cy="7569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개인위생과 관련된 제품 판매량 多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ex)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 err="1"/>
              <a:t>저분자</a:t>
            </a:r>
            <a:r>
              <a:rPr lang="en-US" altLang="ko-KR" dirty="0"/>
              <a:t>, </a:t>
            </a:r>
            <a:r>
              <a:rPr lang="ko-KR" altLang="en-US" dirty="0"/>
              <a:t>애경</a:t>
            </a:r>
          </a:p>
        </p:txBody>
      </p:sp>
    </p:spTree>
    <p:extLst>
      <p:ext uri="{BB962C8B-B14F-4D97-AF65-F5344CB8AC3E}">
        <p14:creationId xmlns:p14="http://schemas.microsoft.com/office/powerpoint/2010/main" val="152489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_Seasonality</a:t>
            </a:r>
            <a:r>
              <a:rPr lang="ko-KR" altLang="en-US" dirty="0"/>
              <a:t> 확인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D934C6C-F613-4035-8736-4E162B36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83" y="1854165"/>
            <a:ext cx="3187317" cy="459802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28E2173-55FE-4FDF-838B-F6EC3D19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81" y="1833249"/>
            <a:ext cx="2757224" cy="45980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F55E384-6798-4B1F-A288-664839EE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382" y="1833249"/>
            <a:ext cx="4493232" cy="14122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A1B4EA-1523-4325-A584-31974194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187" y="3114818"/>
            <a:ext cx="4493232" cy="3410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C18F70-82BC-4CE6-9772-159BE6FE1D8D}"/>
              </a:ext>
            </a:extLst>
          </p:cNvPr>
          <p:cNvSpPr/>
          <p:nvPr/>
        </p:nvSpPr>
        <p:spPr>
          <a:xfrm>
            <a:off x="7061120" y="4774543"/>
            <a:ext cx="4468523" cy="77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ACAAC-BA51-41B3-8833-1A66D1FD7DDC}"/>
              </a:ext>
            </a:extLst>
          </p:cNvPr>
          <p:cNvSpPr txBox="1"/>
          <p:nvPr/>
        </p:nvSpPr>
        <p:spPr>
          <a:xfrm>
            <a:off x="698387" y="149469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데이터 불러오기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38C20-EEA9-44A7-92DE-BB05BD6561E3}"/>
              </a:ext>
            </a:extLst>
          </p:cNvPr>
          <p:cNvSpPr txBox="1"/>
          <p:nvPr/>
        </p:nvSpPr>
        <p:spPr>
          <a:xfrm>
            <a:off x="4113281" y="149469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품목코드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D7090-85B6-4ADD-92F7-75A0511D8A69}"/>
              </a:ext>
            </a:extLst>
          </p:cNvPr>
          <p:cNvSpPr txBox="1"/>
          <p:nvPr/>
        </p:nvSpPr>
        <p:spPr>
          <a:xfrm>
            <a:off x="7028982" y="1483125"/>
            <a:ext cx="3603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확인 그래프 도출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66DE9-07FC-48C8-9D4C-8DA5FC1F7523}"/>
              </a:ext>
            </a:extLst>
          </p:cNvPr>
          <p:cNvSpPr txBox="1"/>
          <p:nvPr/>
        </p:nvSpPr>
        <p:spPr>
          <a:xfrm>
            <a:off x="609532" y="1003664"/>
            <a:ext cx="108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▷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ko-KR" altLang="en-US" sz="1600" dirty="0">
                <a:latin typeface="+mj-ea"/>
                <a:ea typeface="+mj-ea"/>
              </a:rPr>
              <a:t>유무가 시계열 모델 선택에 영향을 끼치므로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ko-KR" altLang="en-US" sz="1600" dirty="0">
                <a:latin typeface="+mj-ea"/>
                <a:ea typeface="+mj-ea"/>
              </a:rPr>
              <a:t> 확인 </a:t>
            </a:r>
          </a:p>
        </p:txBody>
      </p:sp>
    </p:spTree>
    <p:extLst>
      <p:ext uri="{BB962C8B-B14F-4D97-AF65-F5344CB8AC3E}">
        <p14:creationId xmlns:p14="http://schemas.microsoft.com/office/powerpoint/2010/main" val="313585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89862" y="3703344"/>
            <a:ext cx="9006538" cy="2677984"/>
          </a:xfrm>
        </p:spPr>
        <p:txBody>
          <a:bodyPr/>
          <a:lstStyle/>
          <a:p>
            <a:r>
              <a:rPr lang="ko-KR" altLang="en-US" dirty="0"/>
              <a:t>과제 개요 </a:t>
            </a:r>
            <a:r>
              <a:rPr lang="en-US" altLang="ko-KR" dirty="0"/>
              <a:t>– 1.</a:t>
            </a:r>
            <a:r>
              <a:rPr lang="ko-KR" altLang="en-US" dirty="0"/>
              <a:t>배경 및 필요성 </a:t>
            </a:r>
            <a:r>
              <a:rPr lang="en-US" altLang="ko-KR" dirty="0"/>
              <a:t>2.</a:t>
            </a:r>
            <a:r>
              <a:rPr lang="ko-KR" altLang="en-US" dirty="0"/>
              <a:t>목적 및 </a:t>
            </a:r>
            <a:r>
              <a:rPr lang="ko-KR" altLang="en-US" dirty="0" err="1"/>
              <a:t>혁신성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과제 수행</a:t>
            </a:r>
            <a:r>
              <a:rPr lang="en-US" altLang="ko-KR" dirty="0"/>
              <a:t> – 1.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  <a:r>
              <a:rPr lang="ko-KR" altLang="en-US" dirty="0" err="1"/>
              <a:t>워드클라우드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3.</a:t>
            </a:r>
            <a:r>
              <a:rPr lang="ko-KR" altLang="en-US" dirty="0"/>
              <a:t>모델링 </a:t>
            </a:r>
            <a:r>
              <a:rPr lang="en-US" altLang="ko-KR" dirty="0"/>
              <a:t>4.</a:t>
            </a:r>
            <a:r>
              <a:rPr lang="ko-KR" altLang="en-US" dirty="0"/>
              <a:t>모델링 결과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Ⅲ.    </a:t>
            </a:r>
            <a:r>
              <a:rPr lang="ko-KR" altLang="en-US" dirty="0"/>
              <a:t>활용방안 및 기대효과</a:t>
            </a:r>
            <a:r>
              <a:rPr lang="en-US" altLang="ko-KR" dirty="0"/>
              <a:t> – 1.</a:t>
            </a:r>
            <a:r>
              <a:rPr lang="ko-KR" altLang="en-US" dirty="0"/>
              <a:t>활용방안 </a:t>
            </a:r>
            <a:r>
              <a:rPr lang="en-US" altLang="ko-KR" dirty="0"/>
              <a:t>2.</a:t>
            </a:r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92836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_Seasonality</a:t>
            </a:r>
            <a:r>
              <a:rPr lang="ko-KR" altLang="en-US" dirty="0"/>
              <a:t> 확인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DE917B-BDBF-4DC4-AFB0-95F5BA13ED2C}"/>
              </a:ext>
            </a:extLst>
          </p:cNvPr>
          <p:cNvSpPr/>
          <p:nvPr/>
        </p:nvSpPr>
        <p:spPr>
          <a:xfrm>
            <a:off x="407368" y="6082946"/>
            <a:ext cx="11593288" cy="6584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강남구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 총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개의 품목별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Seasonality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확인</a:t>
            </a:r>
            <a:endParaRPr lang="ko-KR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932ED-2DD0-4A26-A1F3-BAAD02FEB6C3}"/>
              </a:ext>
            </a:extLst>
          </p:cNvPr>
          <p:cNvSpPr txBox="1"/>
          <p:nvPr/>
        </p:nvSpPr>
        <p:spPr>
          <a:xfrm>
            <a:off x="705259" y="971436"/>
            <a:ext cx="108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▷ 시계열 예측의 정확도를 위해 품목코드 당 판매일 수가 </a:t>
            </a:r>
            <a:r>
              <a:rPr lang="en-US" altLang="ko-KR" sz="1600" dirty="0">
                <a:latin typeface="+mj-ea"/>
                <a:ea typeface="+mj-ea"/>
              </a:rPr>
              <a:t>100</a:t>
            </a:r>
            <a:r>
              <a:rPr lang="ko-KR" altLang="en-US" sz="1600" dirty="0">
                <a:latin typeface="+mj-ea"/>
                <a:ea typeface="+mj-ea"/>
              </a:rPr>
              <a:t>일 미만이면 시계열 분석에 어려움이 있으므로 제외함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18AEC-899D-40FE-8519-15121A6D4354}"/>
              </a:ext>
            </a:extLst>
          </p:cNvPr>
          <p:cNvSpPr txBox="1"/>
          <p:nvPr/>
        </p:nvSpPr>
        <p:spPr>
          <a:xfrm>
            <a:off x="1757777" y="1347101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8CF935-1877-463C-8C6F-D140271A1533}"/>
              </a:ext>
            </a:extLst>
          </p:cNvPr>
          <p:cNvSpPr txBox="1"/>
          <p:nvPr/>
        </p:nvSpPr>
        <p:spPr>
          <a:xfrm>
            <a:off x="5334961" y="1342974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FDCDA7-F8F2-4426-8A67-D3926CA3302D}"/>
              </a:ext>
            </a:extLst>
          </p:cNvPr>
          <p:cNvSpPr txBox="1"/>
          <p:nvPr/>
        </p:nvSpPr>
        <p:spPr>
          <a:xfrm>
            <a:off x="8829882" y="1304574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3B7FBA3-23FF-4A5E-A4EC-DE090A3C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5" y="1628800"/>
            <a:ext cx="3242801" cy="6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6671A3-19BC-443B-803E-85311433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3" y="2338047"/>
            <a:ext cx="3224043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8171AE-CEDD-49C4-943B-4672EDA4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5" y="3075293"/>
            <a:ext cx="3200563" cy="73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995113-47CA-4062-9E43-53B44AE9E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7" y="3795373"/>
            <a:ext cx="3315971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C0383F8-4775-4984-8B82-797F9151E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2" y="4503144"/>
            <a:ext cx="3460470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47895E-FC5D-4846-B685-ABE4C98B2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53548" y="5287464"/>
            <a:ext cx="3333698" cy="73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093C80-7DE1-45C2-91F1-B269D8741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34" y="1643128"/>
            <a:ext cx="3317498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13BF3B-9EA6-43D5-9722-6D94A1F20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96" y="2374041"/>
            <a:ext cx="3336536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D5D8B54-A2F5-4A85-B82D-62A595377B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334651" y="3061715"/>
            <a:ext cx="3468626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2A741DF-942C-4930-ACB0-1E2EF4F95E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5" y="1641074"/>
            <a:ext cx="3242800" cy="7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D3FE949-FDE8-4E71-9106-AF411546A3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91" y="2334803"/>
            <a:ext cx="3242800" cy="7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2A2C127-2BE6-4124-9041-BCCEC6D88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99" y="3029024"/>
            <a:ext cx="3052170" cy="725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71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en-US" altLang="ko-KR" dirty="0"/>
              <a:t>LSTM, SARIMA</a:t>
            </a:r>
            <a:r>
              <a:rPr lang="ko-KR" altLang="en-US" dirty="0"/>
              <a:t> 설명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53478-EF90-450A-8509-D33D7714704B}"/>
              </a:ext>
            </a:extLst>
          </p:cNvPr>
          <p:cNvSpPr/>
          <p:nvPr/>
        </p:nvSpPr>
        <p:spPr>
          <a:xfrm>
            <a:off x="606328" y="5177725"/>
            <a:ext cx="10987279" cy="854609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두 모델의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RMSE(</a:t>
            </a:r>
            <a:r>
              <a:rPr lang="ko-KR" altLang="en-US" sz="1600" dirty="0" err="1">
                <a:solidFill>
                  <a:srgbClr val="FF0000"/>
                </a:solidFill>
                <a:latin typeface="+mj-ea"/>
                <a:ea typeface="+mj-ea"/>
              </a:rPr>
              <a:t>평균제곱오차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비교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를 통해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더 적합한 모델을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FBB333-001A-4EAC-BA1E-0301CACA804C}"/>
              </a:ext>
            </a:extLst>
          </p:cNvPr>
          <p:cNvSpPr/>
          <p:nvPr/>
        </p:nvSpPr>
        <p:spPr>
          <a:xfrm>
            <a:off x="837519" y="3425084"/>
            <a:ext cx="10516962" cy="1246609"/>
          </a:xfrm>
          <a:prstGeom prst="round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E041390-0475-42BC-A3DB-9949B872480C}"/>
              </a:ext>
            </a:extLst>
          </p:cNvPr>
          <p:cNvSpPr/>
          <p:nvPr/>
        </p:nvSpPr>
        <p:spPr>
          <a:xfrm>
            <a:off x="837521" y="1556759"/>
            <a:ext cx="10516962" cy="1246609"/>
          </a:xfrm>
          <a:prstGeom prst="round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B9AD0B-3A49-49B1-93EA-A3298C475CEA}"/>
              </a:ext>
            </a:extLst>
          </p:cNvPr>
          <p:cNvSpPr/>
          <p:nvPr/>
        </p:nvSpPr>
        <p:spPr>
          <a:xfrm>
            <a:off x="837519" y="1252970"/>
            <a:ext cx="2318524" cy="607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9046C8-0849-44D0-B90B-E74C4F2D71D7}"/>
              </a:ext>
            </a:extLst>
          </p:cNvPr>
          <p:cNvSpPr/>
          <p:nvPr/>
        </p:nvSpPr>
        <p:spPr>
          <a:xfrm>
            <a:off x="810159" y="3121295"/>
            <a:ext cx="2318524" cy="607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SARIMA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2AA5D2-2277-4B91-89E6-B776CA9B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23" y="1945753"/>
            <a:ext cx="10987279" cy="658422"/>
          </a:xfrm>
        </p:spPr>
        <p:txBody>
          <a:bodyPr/>
          <a:lstStyle/>
          <a:p>
            <a:r>
              <a:rPr lang="ko-KR" altLang="en-US" dirty="0"/>
              <a:t>인공신경망 기법 중 한 종류</a:t>
            </a:r>
            <a:endParaRPr lang="en-US" altLang="ko-KR" dirty="0"/>
          </a:p>
          <a:p>
            <a:r>
              <a:rPr lang="ko-KR" altLang="en-US" dirty="0"/>
              <a:t>과거 데이터를 </a:t>
            </a:r>
            <a:r>
              <a:rPr lang="en-US" altLang="ko-KR" dirty="0"/>
              <a:t>RNN</a:t>
            </a:r>
            <a:r>
              <a:rPr lang="ko-KR" altLang="en-US" dirty="0"/>
              <a:t>에 비해 더 많이 기억 할 수 있어 시계열 데이터 분석에 적합</a:t>
            </a:r>
          </a:p>
        </p:txBody>
      </p:sp>
      <p:sp>
        <p:nvSpPr>
          <p:cNvPr id="18" name="내용 개체 틀 1">
            <a:extLst>
              <a:ext uri="{FF2B5EF4-FFF2-40B4-BE49-F238E27FC236}">
                <a16:creationId xmlns:a16="http://schemas.microsoft.com/office/drawing/2014/main" id="{C85A470E-C91E-455D-90EA-A24B4506D0F6}"/>
              </a:ext>
            </a:extLst>
          </p:cNvPr>
          <p:cNvSpPr txBox="1">
            <a:spLocks/>
          </p:cNvSpPr>
          <p:nvPr/>
        </p:nvSpPr>
        <p:spPr>
          <a:xfrm>
            <a:off x="1037723" y="3865517"/>
            <a:ext cx="10987279" cy="658422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분석기법 중 한 종류</a:t>
            </a:r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ARIMA</a:t>
            </a:r>
            <a:r>
              <a:rPr lang="ko-KR" altLang="en-US" dirty="0"/>
              <a:t>에서 </a:t>
            </a:r>
            <a:r>
              <a:rPr lang="en-US" altLang="ko-KR" dirty="0"/>
              <a:t>Seasonality</a:t>
            </a:r>
            <a:r>
              <a:rPr lang="ko-KR" altLang="en-US" dirty="0"/>
              <a:t>를 더 고려하는 모델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0A16F-8EBF-430B-AC4C-02DE16533D35}"/>
                  </a:ext>
                </a:extLst>
              </p:cNvPr>
              <p:cNvSpPr txBox="1"/>
              <p:nvPr/>
            </p:nvSpPr>
            <p:spPr>
              <a:xfrm>
                <a:off x="3863752" y="5831421"/>
                <a:ext cx="2664296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ko-KR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예측값</m:t>
                                          </m:r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실제값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ko-KR" alt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n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0A16F-8EBF-430B-AC4C-02DE1653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831421"/>
                <a:ext cx="2664296" cy="819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68EF18-E533-4C37-97CB-E22D3FCD1C8F}"/>
              </a:ext>
            </a:extLst>
          </p:cNvPr>
          <p:cNvCxnSpPr>
            <a:cxnSpLocks/>
          </p:cNvCxnSpPr>
          <p:nvPr/>
        </p:nvCxnSpPr>
        <p:spPr>
          <a:xfrm>
            <a:off x="4079776" y="5778685"/>
            <a:ext cx="18722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19091B8-0AB4-41AE-B502-4FF5E027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15"/>
          <a:stretch/>
        </p:blipFill>
        <p:spPr>
          <a:xfrm>
            <a:off x="1354541" y="1772816"/>
            <a:ext cx="4386767" cy="4149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AEBEE1-EB88-4B9B-941F-B4D16FC0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" r="1"/>
          <a:stretch/>
        </p:blipFill>
        <p:spPr>
          <a:xfrm>
            <a:off x="5680373" y="2600094"/>
            <a:ext cx="5157085" cy="3168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8D90E-3305-409A-BBB8-D2111129FAA9}"/>
              </a:ext>
            </a:extLst>
          </p:cNvPr>
          <p:cNvSpPr txBox="1"/>
          <p:nvPr/>
        </p:nvSpPr>
        <p:spPr>
          <a:xfrm>
            <a:off x="934577" y="1386803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Train, Test Set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3FB7D9-38AF-4232-8898-56E4842AF458}"/>
              </a:ext>
            </a:extLst>
          </p:cNvPr>
          <p:cNvCxnSpPr/>
          <p:nvPr/>
        </p:nvCxnSpPr>
        <p:spPr>
          <a:xfrm flipV="1">
            <a:off x="6384032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9715C4C-0F1A-4AD4-9AA8-EDC143BBDB67}"/>
              </a:ext>
            </a:extLst>
          </p:cNvPr>
          <p:cNvCxnSpPr>
            <a:cxnSpLocks/>
          </p:cNvCxnSpPr>
          <p:nvPr/>
        </p:nvCxnSpPr>
        <p:spPr>
          <a:xfrm>
            <a:off x="6384032" y="2419261"/>
            <a:ext cx="30243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CE5943-600A-4EB0-83C6-22EDB95E6F67}"/>
              </a:ext>
            </a:extLst>
          </p:cNvPr>
          <p:cNvCxnSpPr/>
          <p:nvPr/>
        </p:nvCxnSpPr>
        <p:spPr>
          <a:xfrm flipV="1">
            <a:off x="9408368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FDBB85-C337-4F8B-A419-718E25BC9A7A}"/>
              </a:ext>
            </a:extLst>
          </p:cNvPr>
          <p:cNvCxnSpPr/>
          <p:nvPr/>
        </p:nvCxnSpPr>
        <p:spPr>
          <a:xfrm>
            <a:off x="9552384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4B2497D-A42B-44B1-BFD7-1A7F01F1B528}"/>
              </a:ext>
            </a:extLst>
          </p:cNvPr>
          <p:cNvCxnSpPr/>
          <p:nvPr/>
        </p:nvCxnSpPr>
        <p:spPr>
          <a:xfrm>
            <a:off x="9552384" y="2419261"/>
            <a:ext cx="1008112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C57ACE-7A85-4474-BF6C-0407728C79FF}"/>
              </a:ext>
            </a:extLst>
          </p:cNvPr>
          <p:cNvCxnSpPr/>
          <p:nvPr/>
        </p:nvCxnSpPr>
        <p:spPr>
          <a:xfrm>
            <a:off x="10560496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98874C-B4A6-4904-9151-909F361DDD08}"/>
              </a:ext>
            </a:extLst>
          </p:cNvPr>
          <p:cNvSpPr txBox="1"/>
          <p:nvPr/>
        </p:nvSpPr>
        <p:spPr>
          <a:xfrm>
            <a:off x="6878301" y="2089929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Train Set(3</a:t>
            </a:r>
            <a:r>
              <a:rPr lang="ko-KR" altLang="en-US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~5</a:t>
            </a:r>
            <a:r>
              <a:rPr lang="ko-KR" altLang="en-US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</a:t>
            </a:r>
            <a:endParaRPr lang="ko-KR" altLang="en-US" sz="1600" dirty="0">
              <a:solidFill>
                <a:schemeClr val="accent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247E3-9523-4E02-BCFB-B24EA5A75490}"/>
              </a:ext>
            </a:extLst>
          </p:cNvPr>
          <p:cNvSpPr txBox="1"/>
          <p:nvPr/>
        </p:nvSpPr>
        <p:spPr>
          <a:xfrm>
            <a:off x="9375875" y="2089929"/>
            <a:ext cx="140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Test Set(6</a:t>
            </a:r>
            <a:r>
              <a:rPr lang="ko-KR" altLang="en-US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31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F6B74-5467-428C-A1D5-8797C3826A8A}"/>
              </a:ext>
            </a:extLst>
          </p:cNvPr>
          <p:cNvSpPr txBox="1"/>
          <p:nvPr/>
        </p:nvSpPr>
        <p:spPr>
          <a:xfrm>
            <a:off x="752866" y="894521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 데이터셋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,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모델 생성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15A2F62-6D95-4A49-BF7B-668EBC527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66"/>
          <a:stretch/>
        </p:blipFill>
        <p:spPr>
          <a:xfrm>
            <a:off x="1127448" y="1340768"/>
            <a:ext cx="4392488" cy="5317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52262-7EE8-4B78-BA50-D5223C818C43}"/>
              </a:ext>
            </a:extLst>
          </p:cNvPr>
          <p:cNvSpPr txBox="1"/>
          <p:nvPr/>
        </p:nvSpPr>
        <p:spPr>
          <a:xfrm>
            <a:off x="5907690" y="926593"/>
            <a:ext cx="2750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 모델 학습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873930-036D-418D-BFF0-99FD7941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88"/>
          <a:stretch/>
        </p:blipFill>
        <p:spPr>
          <a:xfrm>
            <a:off x="6096000" y="1363521"/>
            <a:ext cx="5328592" cy="52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0507C-55E3-44A5-9B47-EF1A4949D2D2}"/>
              </a:ext>
            </a:extLst>
          </p:cNvPr>
          <p:cNvSpPr txBox="1"/>
          <p:nvPr/>
        </p:nvSpPr>
        <p:spPr>
          <a:xfrm>
            <a:off x="601239" y="1188516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모델 검증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BB0D9C2-0F2E-4DCF-88C9-7E11D8D63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03"/>
          <a:stretch/>
        </p:blipFill>
        <p:spPr>
          <a:xfrm>
            <a:off x="911424" y="1647382"/>
            <a:ext cx="5449365" cy="29843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0CD240-0614-40B2-9916-6FB7E2CF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4" y="1188516"/>
            <a:ext cx="4680522" cy="2352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193753-1569-46F2-9441-93124591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05" y="3541191"/>
            <a:ext cx="4585271" cy="2219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841816-1B94-4470-980E-4DAAEB7BE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404"/>
          <a:stretch/>
        </p:blipFill>
        <p:spPr>
          <a:xfrm>
            <a:off x="959575" y="4631706"/>
            <a:ext cx="5353062" cy="1128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CBEBAB-1B84-499C-85BE-2FEEE46E24B8}"/>
              </a:ext>
            </a:extLst>
          </p:cNvPr>
          <p:cNvSpPr/>
          <p:nvPr/>
        </p:nvSpPr>
        <p:spPr>
          <a:xfrm>
            <a:off x="1525281" y="5469533"/>
            <a:ext cx="1330359" cy="29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2C5AB-BB2F-4A3A-B134-A33D2A9D10B3}"/>
              </a:ext>
            </a:extLst>
          </p:cNvPr>
          <p:cNvSpPr txBox="1"/>
          <p:nvPr/>
        </p:nvSpPr>
        <p:spPr>
          <a:xfrm>
            <a:off x="3143673" y="5469533"/>
            <a:ext cx="1944215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 검증 값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(RMSE)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F82C7F-0D3B-48F4-8CBB-462FE7B7C6F8}"/>
              </a:ext>
            </a:extLst>
          </p:cNvPr>
          <p:cNvCxnSpPr>
            <a:stCxn id="15" idx="3"/>
          </p:cNvCxnSpPr>
          <p:nvPr/>
        </p:nvCxnSpPr>
        <p:spPr>
          <a:xfrm flipV="1">
            <a:off x="2855640" y="5615024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FA2880-5486-4A0B-84B7-949D8AB11330}"/>
              </a:ext>
            </a:extLst>
          </p:cNvPr>
          <p:cNvSpPr/>
          <p:nvPr/>
        </p:nvSpPr>
        <p:spPr>
          <a:xfrm>
            <a:off x="753548" y="5961938"/>
            <a:ext cx="10674248" cy="75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~5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Train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6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Test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 모델 검증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(RMSE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확인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6150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9006DF-774F-4B91-8518-FEBA1737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0" y="1556792"/>
            <a:ext cx="5037734" cy="4495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9F8A64-73FA-4844-9CBB-B18D5F2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38" y="1556792"/>
            <a:ext cx="4905375" cy="4495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F661-243B-42F5-A86D-4E46092DA305}"/>
              </a:ext>
            </a:extLst>
          </p:cNvPr>
          <p:cNvSpPr txBox="1"/>
          <p:nvPr/>
        </p:nvSpPr>
        <p:spPr>
          <a:xfrm>
            <a:off x="662345" y="1096519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Train, Test Set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2189B-B4B1-4F92-826A-96B83F6BE90F}"/>
              </a:ext>
            </a:extLst>
          </p:cNvPr>
          <p:cNvSpPr txBox="1"/>
          <p:nvPr/>
        </p:nvSpPr>
        <p:spPr>
          <a:xfrm>
            <a:off x="6054858" y="1096519"/>
            <a:ext cx="385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 파라미터 자동 추천 패키지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4A9EF1-315D-430A-968C-78F544506A75}"/>
              </a:ext>
            </a:extLst>
          </p:cNvPr>
          <p:cNvSpPr/>
          <p:nvPr/>
        </p:nvSpPr>
        <p:spPr>
          <a:xfrm>
            <a:off x="7248128" y="5641058"/>
            <a:ext cx="1512168" cy="254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C739B5C-DA08-479A-BCCE-01B811E13E3E}"/>
              </a:ext>
            </a:extLst>
          </p:cNvPr>
          <p:cNvCxnSpPr>
            <a:cxnSpLocks/>
          </p:cNvCxnSpPr>
          <p:nvPr/>
        </p:nvCxnSpPr>
        <p:spPr>
          <a:xfrm>
            <a:off x="8004212" y="5895479"/>
            <a:ext cx="0" cy="336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9123E1-6507-4025-AB57-8051052CFEA8}"/>
              </a:ext>
            </a:extLst>
          </p:cNvPr>
          <p:cNvSpPr txBox="1"/>
          <p:nvPr/>
        </p:nvSpPr>
        <p:spPr>
          <a:xfrm>
            <a:off x="6600056" y="6232300"/>
            <a:ext cx="5760640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AIC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가 가장 낮은 </a:t>
            </a:r>
            <a:r>
              <a:rPr lang="en-US" altLang="ko-KR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SARIMA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모델의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최적 파라미터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D9A07-3FAC-4E0D-B23E-142BAFAA0626}"/>
              </a:ext>
            </a:extLst>
          </p:cNvPr>
          <p:cNvSpPr txBox="1"/>
          <p:nvPr/>
        </p:nvSpPr>
        <p:spPr>
          <a:xfrm>
            <a:off x="767408" y="1198564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 모델 피팅</a:t>
            </a:r>
            <a:r>
              <a:rPr lang="ko-KR" altLang="en-US" sz="1600" dirty="0">
                <a:latin typeface="+mj-ea"/>
                <a:ea typeface="+mj-ea"/>
              </a:rPr>
              <a:t>→ </a:t>
            </a:r>
            <a:r>
              <a:rPr lang="en-US" altLang="ko-KR" sz="1600" dirty="0">
                <a:latin typeface="+mj-ea"/>
                <a:ea typeface="+mj-ea"/>
              </a:rPr>
              <a:t>AUTO.ARIMA()</a:t>
            </a:r>
            <a:r>
              <a:rPr lang="ko-KR" altLang="en-US" sz="1600" dirty="0">
                <a:latin typeface="+mj-ea"/>
                <a:ea typeface="+mj-ea"/>
              </a:rPr>
              <a:t> 패키지에서 도출된 최적 파라미터로 </a:t>
            </a:r>
            <a:r>
              <a:rPr lang="en-US" altLang="ko-KR" sz="1600" dirty="0">
                <a:latin typeface="+mj-ea"/>
                <a:ea typeface="+mj-ea"/>
              </a:rPr>
              <a:t>SARIMA </a:t>
            </a:r>
            <a:r>
              <a:rPr lang="ko-KR" altLang="en-US" sz="1600" dirty="0">
                <a:latin typeface="+mj-ea"/>
                <a:ea typeface="+mj-ea"/>
              </a:rPr>
              <a:t>모델 피팅</a:t>
            </a:r>
          </a:p>
          <a:p>
            <a:endParaRPr lang="ko-KR" altLang="en-US" sz="16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6851EE-D735-48DE-B341-E2C4CBFF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815860"/>
            <a:ext cx="7560840" cy="35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6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95A25-F3AC-46BB-B3F3-C296C68A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72" y="1364962"/>
            <a:ext cx="4895734" cy="5160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DCF2AD-8038-48AF-8F57-8C045C1A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28" y="1364962"/>
            <a:ext cx="4560124" cy="937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847B0A-1A04-46F0-9178-85D36036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2302483"/>
            <a:ext cx="4555083" cy="219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073E7C-4177-4D3B-A218-AD7EE2F4CC1E}"/>
              </a:ext>
            </a:extLst>
          </p:cNvPr>
          <p:cNvSpPr txBox="1"/>
          <p:nvPr/>
        </p:nvSpPr>
        <p:spPr>
          <a:xfrm>
            <a:off x="601239" y="943446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모델 검증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D2020-FC5C-481D-AF1A-F0C8687AAD81}"/>
              </a:ext>
            </a:extLst>
          </p:cNvPr>
          <p:cNvSpPr txBox="1"/>
          <p:nvPr/>
        </p:nvSpPr>
        <p:spPr>
          <a:xfrm>
            <a:off x="8904312" y="5239348"/>
            <a:ext cx="321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→ </a:t>
            </a:r>
            <a:r>
              <a:rPr lang="en-US" altLang="ko-KR" sz="1600" dirty="0">
                <a:latin typeface="+mj-ea"/>
                <a:ea typeface="+mj-ea"/>
              </a:rPr>
              <a:t>Train Set(3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~5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으로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 Test Set(6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을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예측해본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EE7ECE-DC09-490D-BF75-2C6552D680F3}"/>
              </a:ext>
            </a:extLst>
          </p:cNvPr>
          <p:cNvSpPr/>
          <p:nvPr/>
        </p:nvSpPr>
        <p:spPr>
          <a:xfrm>
            <a:off x="9116099" y="2302483"/>
            <a:ext cx="814903" cy="262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73325-0CF7-43BB-A909-B2C19017B3D9}"/>
              </a:ext>
            </a:extLst>
          </p:cNvPr>
          <p:cNvSpPr txBox="1"/>
          <p:nvPr/>
        </p:nvSpPr>
        <p:spPr>
          <a:xfrm>
            <a:off x="10209600" y="2287906"/>
            <a:ext cx="2673730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 검증 값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(RMSE)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315B5D-38CC-44A6-A9D1-1591E641EB4A}"/>
              </a:ext>
            </a:extLst>
          </p:cNvPr>
          <p:cNvCxnSpPr>
            <a:cxnSpLocks/>
          </p:cNvCxnSpPr>
          <p:nvPr/>
        </p:nvCxnSpPr>
        <p:spPr>
          <a:xfrm>
            <a:off x="9931002" y="2433142"/>
            <a:ext cx="288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A36EFD12-868E-4E9E-9616-13672D4A2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90" y="4459758"/>
            <a:ext cx="4555083" cy="695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76A5DA-6D51-4EFF-AE8F-D10D505B6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279" y="4758182"/>
            <a:ext cx="1097580" cy="2050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727B6B-E8A9-4128-8F6E-6C28C657A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859" y="4903604"/>
            <a:ext cx="1097580" cy="19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CDF4A-6E40-4377-A9E8-FCF2DF49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872021"/>
              </p:ext>
            </p:extLst>
          </p:nvPr>
        </p:nvGraphicFramePr>
        <p:xfrm>
          <a:off x="753548" y="1700808"/>
          <a:ext cx="10369151" cy="3797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611">
                  <a:extLst>
                    <a:ext uri="{9D8B030D-6E8A-4147-A177-3AD203B41FA5}">
                      <a16:colId xmlns:a16="http://schemas.microsoft.com/office/drawing/2014/main" val="701076263"/>
                    </a:ext>
                  </a:extLst>
                </a:gridCol>
                <a:gridCol w="5092905">
                  <a:extLst>
                    <a:ext uri="{9D8B030D-6E8A-4147-A177-3AD203B41FA5}">
                      <a16:colId xmlns:a16="http://schemas.microsoft.com/office/drawing/2014/main" val="408885160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80388397"/>
                    </a:ext>
                  </a:extLst>
                </a:gridCol>
                <a:gridCol w="2218387">
                  <a:extLst>
                    <a:ext uri="{9D8B030D-6E8A-4147-A177-3AD203B41FA5}">
                      <a16:colId xmlns:a16="http://schemas.microsoft.com/office/drawing/2014/main" val="3786378394"/>
                    </a:ext>
                  </a:extLst>
                </a:gridCol>
              </a:tblGrid>
              <a:tr h="233144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강남구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25192"/>
                  </a:ext>
                </a:extLst>
              </a:tr>
              <a:tr h="233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2959"/>
                  </a:ext>
                </a:extLst>
              </a:tr>
              <a:tr h="253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네스프레소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(4802214590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21.575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16.812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59980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alt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(4802177320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17.684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14.354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85395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(4824061918)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11.600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11.080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643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(4658408144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4.514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3.650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016394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손세정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(4810960248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3.445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3.062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31381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생활공작소 친환경 대용량 주방세제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4L (598604962)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2.318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3.201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07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AD4833-FD04-4347-A7FA-C9FAC455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67447"/>
              </p:ext>
            </p:extLst>
          </p:nvPr>
        </p:nvGraphicFramePr>
        <p:xfrm>
          <a:off x="803412" y="1236287"/>
          <a:ext cx="10585176" cy="1992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2109537198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4116074040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3771469585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70149078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송파구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568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234338078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8.246 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6.355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746633137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손세정제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(4810960248)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2.321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4.566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59432405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4824061918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3.550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1.545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414250013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D55E3F-0CB8-465E-B411-28DE27A7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343639"/>
              </p:ext>
            </p:extLst>
          </p:nvPr>
        </p:nvGraphicFramePr>
        <p:xfrm>
          <a:off x="803412" y="3501008"/>
          <a:ext cx="10585176" cy="1992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4083307070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3622273068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1826709404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1448185291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강서구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7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89279152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4802177320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6. 886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6.304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029962075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(4824061918)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5.102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4.565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2774494686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6.624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4.279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19269611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A39CBC2-34A7-40C1-8F92-8E9D0F08F9F9}"/>
              </a:ext>
            </a:extLst>
          </p:cNvPr>
          <p:cNvSpPr/>
          <p:nvPr/>
        </p:nvSpPr>
        <p:spPr>
          <a:xfrm>
            <a:off x="225164" y="5805264"/>
            <a:ext cx="11741673" cy="75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개의 상품 중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상품의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SARIMA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모델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RMSE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값이 더 낮아 좋은 성능을 보이므로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SARIMA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모델 채택</a:t>
            </a:r>
          </a:p>
        </p:txBody>
      </p:sp>
    </p:spTree>
    <p:extLst>
      <p:ext uri="{BB962C8B-B14F-4D97-AF65-F5344CB8AC3E}">
        <p14:creationId xmlns:p14="http://schemas.microsoft.com/office/powerpoint/2010/main" val="341589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필요성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312024" y="4775030"/>
            <a:ext cx="6497850" cy="1030234"/>
          </a:xfrm>
        </p:spPr>
        <p:txBody>
          <a:bodyPr/>
          <a:lstStyle/>
          <a:p>
            <a:r>
              <a:rPr lang="ko-KR" altLang="en-US" dirty="0"/>
              <a:t>소비자의 선호하는 배송요소는</a:t>
            </a:r>
            <a:r>
              <a:rPr lang="en-US" altLang="ko-KR" dirty="0"/>
              <a:t> </a:t>
            </a:r>
            <a:r>
              <a:rPr lang="ko-KR" altLang="en-US" dirty="0"/>
              <a:t>빠름</a:t>
            </a:r>
            <a:r>
              <a:rPr lang="en-US" altLang="ko-KR" dirty="0"/>
              <a:t>(80.8%)</a:t>
            </a:r>
            <a:r>
              <a:rPr lang="ko-KR" altLang="en-US" dirty="0"/>
              <a:t>로 압도적으로 높음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1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Ⅰ.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개요</a:t>
            </a:r>
          </a:p>
        </p:txBody>
      </p:sp>
      <p:pic>
        <p:nvPicPr>
          <p:cNvPr id="1026" name="Picture 2" descr="https://lh5.googleusercontent.com/WYBq07Wp7rVOpcKEbp4wE9PujRGxbpa9V5Twq6j84zND_iqFFI_KL9xYNSTZwCmdz2cM7bsdumidvAURI2T6lB-ZDRvB76dLkS777BIiMakAAybFPdnUoLxL31IuT4staGPeRXo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09" y="963024"/>
            <a:ext cx="5636014" cy="3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_5xxtYplZ4a81OoPV7dMBH7U9oTzkBgugau262XUcf5JPpXpEz4VUDiHT797NF1KevQoG4FyVGxuVHi7kgSljYjYHkXtNGPylbTb0L7AqNzkX_PqAX6s4fP4H6dMeFPrkcjdgZ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2" y="963024"/>
            <a:ext cx="5064954" cy="35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/>
          <p:cNvSpPr txBox="1">
            <a:spLocks/>
          </p:cNvSpPr>
          <p:nvPr/>
        </p:nvSpPr>
        <p:spPr>
          <a:xfrm>
            <a:off x="6051431" y="4941168"/>
            <a:ext cx="6497850" cy="1030234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335360" y="4761917"/>
            <a:ext cx="6497850" cy="1030234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소비자들의 소비패턴이 온라인은 증가</a:t>
            </a:r>
            <a:r>
              <a:rPr lang="en-US" altLang="ko-KR" dirty="0"/>
              <a:t>, </a:t>
            </a:r>
            <a:r>
              <a:rPr lang="ko-KR" altLang="en-US" dirty="0"/>
              <a:t>오프라인은 감소하는 추세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0254" y="5470283"/>
            <a:ext cx="11038263" cy="899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이러한 소비행태를 만족시키기 위해 소비자가 실제 거주하는 도심안에 설립되는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마이크로 </a:t>
            </a:r>
            <a:r>
              <a:rPr lang="ko-KR" altLang="en-US" sz="1600" dirty="0" err="1">
                <a:solidFill>
                  <a:srgbClr val="FF0000"/>
                </a:solidFill>
                <a:latin typeface="+mj-ea"/>
                <a:ea typeface="+mj-ea"/>
              </a:rPr>
              <a:t>풀필먼트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 센터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(Micro-Fulfillment Center, MFC)’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필요성 대두</a:t>
            </a:r>
          </a:p>
        </p:txBody>
      </p:sp>
    </p:spTree>
    <p:extLst>
      <p:ext uri="{BB962C8B-B14F-4D97-AF65-F5344CB8AC3E}">
        <p14:creationId xmlns:p14="http://schemas.microsoft.com/office/powerpoint/2010/main" val="4249300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https://lh5.googleusercontent.com/SKyU3OrwT_76TMWDoYRn352Y9Mfcjip4wT9nuJPkHS_YGuI2T7Czutt7oJxPmTLQuniQoabDVN1Ei6C98rz9FRY4facmnWfz83szpStsNx6yrwmQ0JWXJFZ-5IHcRgqCXelie5GI">
            <a:extLst>
              <a:ext uri="{FF2B5EF4-FFF2-40B4-BE49-F238E27FC236}">
                <a16:creationId xmlns:a16="http://schemas.microsoft.com/office/drawing/2014/main" id="{3FF7EEF2-A0A8-47CF-8C0D-42B81E71A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t="-479" r="51471" b="479"/>
          <a:stretch/>
        </p:blipFill>
        <p:spPr bwMode="auto">
          <a:xfrm>
            <a:off x="551384" y="4869160"/>
            <a:ext cx="5394810" cy="19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lh5.googleusercontent.com/EOE2EfmLAaD1jhh0pdmD6dKybQDSkEppMJwto4E9mA2YQcrE68xDmp3UIGwR59sYeVQtqDiaqTxZyF-PHTn-KJAUqkzM-a3pUAL89Evw9pqzUM4g62oAFuThY3JBWF0KKpgRuSSh">
            <a:extLst>
              <a:ext uri="{FF2B5EF4-FFF2-40B4-BE49-F238E27FC236}">
                <a16:creationId xmlns:a16="http://schemas.microsoft.com/office/drawing/2014/main" id="{D93C07C0-CA77-436F-9E72-F904C8001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5" r="-632"/>
          <a:stretch/>
        </p:blipFill>
        <p:spPr bwMode="auto">
          <a:xfrm>
            <a:off x="6096000" y="2780928"/>
            <a:ext cx="5481648" cy="19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lh5.googleusercontent.com/EOE2EfmLAaD1jhh0pdmD6dKybQDSkEppMJwto4E9mA2YQcrE68xDmp3UIGwR59sYeVQtqDiaqTxZyF-PHTn-KJAUqkzM-a3pUAL89Evw9pqzUM4g62oAFuThY3JBWF0KKpgRuSSh">
            <a:extLst>
              <a:ext uri="{FF2B5EF4-FFF2-40B4-BE49-F238E27FC236}">
                <a16:creationId xmlns:a16="http://schemas.microsoft.com/office/drawing/2014/main" id="{07255907-1CA6-4744-B415-D5B1B9DF0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5"/>
          <a:stretch/>
        </p:blipFill>
        <p:spPr bwMode="auto">
          <a:xfrm>
            <a:off x="831475" y="2996952"/>
            <a:ext cx="5177246" cy="18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lh5.googleusercontent.com/SKyU3OrwT_76TMWDoYRn352Y9Mfcjip4wT9nuJPkHS_YGuI2T7Czutt7oJxPmTLQuniQoabDVN1Ei6C98rz9FRY4facmnWfz83szpStsNx6yrwmQ0JWXJFZ-5IHcRgqCXelie5GI">
            <a:extLst>
              <a:ext uri="{FF2B5EF4-FFF2-40B4-BE49-F238E27FC236}">
                <a16:creationId xmlns:a16="http://schemas.microsoft.com/office/drawing/2014/main" id="{88FA60A4-791F-488B-84CC-5032C792A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467" r="283" b="-1467"/>
          <a:stretch/>
        </p:blipFill>
        <p:spPr bwMode="auto">
          <a:xfrm>
            <a:off x="6265976" y="4762567"/>
            <a:ext cx="5176223" cy="20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강남구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8194" name="Picture 2" descr="https://lh4.googleusercontent.com/-maL2OhvW-aldwWVGZmen6npUdiHlOWmKcjaO4sS_jRlbeuarPETGLCBr3AGFjcyK7DmHMGquOI52zkMB4fEi7M025yHBFRcvmMOuUyPqAPxwCEtR9eAllX0KC9peU7LSNghEP_z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4293"/>
          <a:stretch/>
        </p:blipFill>
        <p:spPr bwMode="auto">
          <a:xfrm>
            <a:off x="732422" y="1052736"/>
            <a:ext cx="5161568" cy="1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B397077D-AC08-4AF5-9755-64B15C5945DE}"/>
              </a:ext>
            </a:extLst>
          </p:cNvPr>
          <p:cNvSpPr txBox="1">
            <a:spLocks/>
          </p:cNvSpPr>
          <p:nvPr/>
        </p:nvSpPr>
        <p:spPr>
          <a:xfrm>
            <a:off x="651378" y="4725144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3. </a:t>
            </a:r>
            <a:r>
              <a:rPr lang="ko-KR" altLang="en-US" dirty="0" err="1"/>
              <a:t>네스카페</a:t>
            </a:r>
            <a:r>
              <a:rPr lang="ko-KR" altLang="en-US" dirty="0"/>
              <a:t> </a:t>
            </a:r>
            <a:r>
              <a:rPr lang="ko-KR" altLang="en-US" dirty="0" err="1"/>
              <a:t>돌체구스토</a:t>
            </a:r>
            <a:r>
              <a:rPr lang="ko-KR" altLang="en-US" dirty="0"/>
              <a:t> 캡슐커피 </a:t>
            </a:r>
            <a:r>
              <a:rPr lang="en-US" altLang="ko-KR" dirty="0"/>
              <a:t>(4824061918)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89A44F45-A3FC-4588-8770-5859AEC005ED}"/>
              </a:ext>
            </a:extLst>
          </p:cNvPr>
          <p:cNvSpPr txBox="1">
            <a:spLocks/>
          </p:cNvSpPr>
          <p:nvPr/>
        </p:nvSpPr>
        <p:spPr>
          <a:xfrm>
            <a:off x="600643" y="829906"/>
            <a:ext cx="967182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1. </a:t>
            </a:r>
            <a:r>
              <a:rPr lang="ko-KR" altLang="en-US" dirty="0"/>
              <a:t>스타벅스 캡슐커피 </a:t>
            </a:r>
            <a:r>
              <a:rPr lang="en-US" altLang="ko-KR" dirty="0"/>
              <a:t>BY </a:t>
            </a:r>
            <a:r>
              <a:rPr lang="ko-KR" altLang="en-US" dirty="0" err="1"/>
              <a:t>네스프레소</a:t>
            </a:r>
            <a:r>
              <a:rPr lang="ko-KR" altLang="en-US" dirty="0"/>
              <a:t> </a:t>
            </a:r>
            <a:r>
              <a:rPr lang="en-US" altLang="ko-KR" dirty="0"/>
              <a:t>(4802214590) </a:t>
            </a:r>
          </a:p>
        </p:txBody>
      </p:sp>
      <p:pic>
        <p:nvPicPr>
          <p:cNvPr id="29" name="Picture 2" descr="https://lh4.googleusercontent.com/-maL2OhvW-aldwWVGZmen6npUdiHlOWmKcjaO4sS_jRlbeuarPETGLCBr3AGFjcyK7DmHMGquOI52zkMB4fEi7M025yHBFRcvmMOuUyPqAPxwCEtR9eAllX0KC9peU7LSNghEP_z">
            <a:extLst>
              <a:ext uri="{FF2B5EF4-FFF2-40B4-BE49-F238E27FC236}">
                <a16:creationId xmlns:a16="http://schemas.microsoft.com/office/drawing/2014/main" id="{C6A713A9-6666-443F-966D-B5BDA593D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4" b="4293"/>
          <a:stretch/>
        </p:blipFill>
        <p:spPr bwMode="auto">
          <a:xfrm>
            <a:off x="6110358" y="861628"/>
            <a:ext cx="5331841" cy="20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787612" y="818627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16.812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9938384" y="935152"/>
            <a:ext cx="853227" cy="238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812743" y="2666178"/>
            <a:ext cx="1372076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184819" y="2576644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21.575</a:t>
            </a:r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AC7CA9CD-802C-4ACF-92ED-4C8FD90C2AC3}"/>
              </a:ext>
            </a:extLst>
          </p:cNvPr>
          <p:cNvSpPr txBox="1">
            <a:spLocks/>
          </p:cNvSpPr>
          <p:nvPr/>
        </p:nvSpPr>
        <p:spPr>
          <a:xfrm>
            <a:off x="614352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2. </a:t>
            </a:r>
            <a:r>
              <a:rPr lang="ko-KR" altLang="en-US" dirty="0"/>
              <a:t>스타벅스 캡슐커피 </a:t>
            </a:r>
            <a:r>
              <a:rPr lang="en-US" altLang="ko-KR" dirty="0"/>
              <a:t>BY </a:t>
            </a:r>
            <a:r>
              <a:rPr lang="ko-KR" altLang="en-US" dirty="0" err="1"/>
              <a:t>돌체구스토</a:t>
            </a:r>
            <a:r>
              <a:rPr lang="ko-KR" altLang="en-US" dirty="0"/>
              <a:t> </a:t>
            </a:r>
            <a:r>
              <a:rPr lang="en-US" altLang="ko-KR" dirty="0"/>
              <a:t>(4802177320)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839416" y="4585772"/>
            <a:ext cx="1385935" cy="146660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07568" y="449407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17.684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13548" y="6548883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11.600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839416" y="6640578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내용 개체 틀 5">
            <a:extLst>
              <a:ext uri="{FF2B5EF4-FFF2-40B4-BE49-F238E27FC236}">
                <a16:creationId xmlns:a16="http://schemas.microsoft.com/office/drawing/2014/main" id="{422F5878-9439-42AB-B8C8-9C06F7A8EC70}"/>
              </a:ext>
            </a:extLst>
          </p:cNvPr>
          <p:cNvSpPr txBox="1">
            <a:spLocks/>
          </p:cNvSpPr>
          <p:nvPr/>
        </p:nvSpPr>
        <p:spPr>
          <a:xfrm>
            <a:off x="10816572" y="2833249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14.354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C4655D-D679-478A-A0D2-BF2FD2E35A23}"/>
              </a:ext>
            </a:extLst>
          </p:cNvPr>
          <p:cNvSpPr/>
          <p:nvPr/>
        </p:nvSpPr>
        <p:spPr>
          <a:xfrm>
            <a:off x="9912424" y="2957582"/>
            <a:ext cx="938550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984432" y="4869160"/>
            <a:ext cx="860558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828236" y="4777465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11.080</a:t>
            </a:r>
          </a:p>
        </p:txBody>
      </p:sp>
    </p:spTree>
    <p:extLst>
      <p:ext uri="{BB962C8B-B14F-4D97-AF65-F5344CB8AC3E}">
        <p14:creationId xmlns:p14="http://schemas.microsoft.com/office/powerpoint/2010/main" val="283934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8" descr="https://lh5.googleusercontent.com/yYKpPzWP43fefTQX70likKL4t1N3QsLbT9wxkdP9NvKdUynlKssIF4FXcZD3VvUNy1swvGSTNGwGev0Pxhe2mllL6NjeaFpuLNjZgBYDl0hPmvoPIHlmf5GCoGX7NwD_0qVSqNJH">
            <a:extLst>
              <a:ext uri="{FF2B5EF4-FFF2-40B4-BE49-F238E27FC236}">
                <a16:creationId xmlns:a16="http://schemas.microsoft.com/office/drawing/2014/main" id="{3A6FEB95-43C4-4236-8915-FF26AAF5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5589" b="4165"/>
          <a:stretch/>
        </p:blipFill>
        <p:spPr bwMode="auto">
          <a:xfrm>
            <a:off x="6254936" y="972410"/>
            <a:ext cx="5241663" cy="19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https://lh6.googleusercontent.com/MWDin_98tG2hmGxq5gbk9ooI1xRFsSKAPg_Qn4-xyGT2wBvjpUic1LrO3yuyVCWVWhtxSDioXcwHULVubJHC3rd6X2TfV4ECjPmDvxnZ3mski4ct3FjVqTpncO1hietBAwmXF6r_">
            <a:extLst>
              <a:ext uri="{FF2B5EF4-FFF2-40B4-BE49-F238E27FC236}">
                <a16:creationId xmlns:a16="http://schemas.microsoft.com/office/drawing/2014/main" id="{06FC204C-C6E7-45EB-A687-73B0A8F8B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" r="52062"/>
          <a:stretch/>
        </p:blipFill>
        <p:spPr bwMode="auto">
          <a:xfrm>
            <a:off x="589768" y="5076285"/>
            <a:ext cx="5441794" cy="17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lh3.googleusercontent.com/WP2R4qdmmlTHkzHNAlWqqFkCPqbz1mwI-coyk9voagq9XZ2rJY_sx6cSI97lEHFJAcgzRTzk6mEtpzQy-DIRdDG4wC8D-niAOtM7yTP3-brXZOD7c0YguREOQHjy67YBd4lZGCU3">
            <a:extLst>
              <a:ext uri="{FF2B5EF4-FFF2-40B4-BE49-F238E27FC236}">
                <a16:creationId xmlns:a16="http://schemas.microsoft.com/office/drawing/2014/main" id="{5E3D6867-4AD3-489D-83AD-988F5C5E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8"/>
          <a:stretch/>
        </p:blipFill>
        <p:spPr bwMode="auto">
          <a:xfrm>
            <a:off x="738122" y="3140968"/>
            <a:ext cx="5308879" cy="167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s://lh5.googleusercontent.com/yYKpPzWP43fefTQX70likKL4t1N3QsLbT9wxkdP9NvKdUynlKssIF4FXcZD3VvUNy1swvGSTNGwGev0Pxhe2mllL6NjeaFpuLNjZgBYDl0hPmvoPIHlmf5GCoGX7NwD_0qVSqNJH">
            <a:extLst>
              <a:ext uri="{FF2B5EF4-FFF2-40B4-BE49-F238E27FC236}">
                <a16:creationId xmlns:a16="http://schemas.microsoft.com/office/drawing/2014/main" id="{5FE50F8E-81B9-4147-898D-80AAE64B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6"/>
          <a:stretch/>
        </p:blipFill>
        <p:spPr bwMode="auto">
          <a:xfrm>
            <a:off x="800190" y="1042900"/>
            <a:ext cx="5231372" cy="17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강남구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1" name="Picture 10" descr="https://lh3.googleusercontent.com/WP2R4qdmmlTHkzHNAlWqqFkCPqbz1mwI-coyk9voagq9XZ2rJY_sx6cSI97lEHFJAcgzRTzk6mEtpzQy-DIRdDG4wC8D-niAOtM7yTP3-brXZOD7c0YguREOQHjy67YBd4lZGCU3">
            <a:extLst>
              <a:ext uri="{FF2B5EF4-FFF2-40B4-BE49-F238E27FC236}">
                <a16:creationId xmlns:a16="http://schemas.microsoft.com/office/drawing/2014/main" id="{7D8A39D6-131D-4AD2-8F9F-588AD3457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/>
          <a:stretch/>
        </p:blipFill>
        <p:spPr bwMode="auto">
          <a:xfrm>
            <a:off x="6145000" y="2924944"/>
            <a:ext cx="5060455" cy="18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s://lh6.googleusercontent.com/MWDin_98tG2hmGxq5gbk9ooI1xRFsSKAPg_Qn4-xyGT2wBvjpUic1LrO3yuyVCWVWhtxSDioXcwHULVubJHC3rd6X2TfV4ECjPmDvxnZ3mski4ct3FjVqTpncO1hietBAwmXF6r_">
            <a:extLst>
              <a:ext uri="{FF2B5EF4-FFF2-40B4-BE49-F238E27FC236}">
                <a16:creationId xmlns:a16="http://schemas.microsoft.com/office/drawing/2014/main" id="{ABBDD263-6994-40CA-9897-57C3A1FE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0" t="999" r="774" b="-999"/>
          <a:stretch/>
        </p:blipFill>
        <p:spPr bwMode="auto">
          <a:xfrm>
            <a:off x="6243266" y="4874048"/>
            <a:ext cx="4991523" cy="1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776520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3.650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10036117" y="1052736"/>
            <a:ext cx="775661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663016" y="2941713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3.062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C02710-5F73-4FFE-935E-A6020762CE7C}"/>
              </a:ext>
            </a:extLst>
          </p:cNvPr>
          <p:cNvSpPr/>
          <p:nvPr/>
        </p:nvSpPr>
        <p:spPr>
          <a:xfrm>
            <a:off x="9851285" y="3082576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840416" y="4946775"/>
            <a:ext cx="860558" cy="177459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700974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3.201</a:t>
            </a:r>
          </a:p>
        </p:txBody>
      </p:sp>
      <p:sp>
        <p:nvSpPr>
          <p:cNvPr id="49" name="내용 개체 틀 5">
            <a:extLst>
              <a:ext uri="{FF2B5EF4-FFF2-40B4-BE49-F238E27FC236}">
                <a16:creationId xmlns:a16="http://schemas.microsoft.com/office/drawing/2014/main" id="{D9572B4F-F8FD-4739-AA14-57137586C434}"/>
              </a:ext>
            </a:extLst>
          </p:cNvPr>
          <p:cNvSpPr txBox="1">
            <a:spLocks/>
          </p:cNvSpPr>
          <p:nvPr/>
        </p:nvSpPr>
        <p:spPr>
          <a:xfrm>
            <a:off x="589767" y="836712"/>
            <a:ext cx="41380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4. </a:t>
            </a:r>
            <a:r>
              <a:rPr lang="ko-KR" altLang="en-US" dirty="0" err="1"/>
              <a:t>비비랩</a:t>
            </a:r>
            <a:r>
              <a:rPr lang="ko-KR" altLang="en-US" dirty="0"/>
              <a:t> </a:t>
            </a:r>
            <a:r>
              <a:rPr lang="ko-KR" altLang="en-US" dirty="0" err="1"/>
              <a:t>저분자</a:t>
            </a:r>
            <a:r>
              <a:rPr lang="ko-KR" altLang="en-US" dirty="0"/>
              <a:t> 콜라겐</a:t>
            </a:r>
            <a:r>
              <a:rPr lang="en-US" altLang="ko-KR" dirty="0"/>
              <a:t> (4658408144)</a:t>
            </a:r>
          </a:p>
        </p:txBody>
      </p:sp>
      <p:sp>
        <p:nvSpPr>
          <p:cNvPr id="50" name="내용 개체 틀 5">
            <a:extLst>
              <a:ext uri="{FF2B5EF4-FFF2-40B4-BE49-F238E27FC236}">
                <a16:creationId xmlns:a16="http://schemas.microsoft.com/office/drawing/2014/main" id="{4FD72FB7-3D1B-4D33-9956-71D7F3FC827C}"/>
              </a:ext>
            </a:extLst>
          </p:cNvPr>
          <p:cNvSpPr txBox="1">
            <a:spLocks/>
          </p:cNvSpPr>
          <p:nvPr/>
        </p:nvSpPr>
        <p:spPr>
          <a:xfrm>
            <a:off x="623392" y="2924944"/>
            <a:ext cx="59382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5. </a:t>
            </a:r>
            <a:r>
              <a:rPr lang="ko-KR" altLang="en-US" dirty="0"/>
              <a:t>생활공작소 </a:t>
            </a:r>
            <a:r>
              <a:rPr lang="ko-KR" altLang="en-US" dirty="0" err="1"/>
              <a:t>핸드워시</a:t>
            </a:r>
            <a:r>
              <a:rPr lang="ko-KR" altLang="en-US" dirty="0"/>
              <a:t> 손세정제</a:t>
            </a:r>
            <a:r>
              <a:rPr lang="en-US" altLang="ko-KR" dirty="0"/>
              <a:t> (4810960248)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1" name="내용 개체 틀 5">
            <a:extLst>
              <a:ext uri="{FF2B5EF4-FFF2-40B4-BE49-F238E27FC236}">
                <a16:creationId xmlns:a16="http://schemas.microsoft.com/office/drawing/2014/main" id="{C310613D-F02C-46BC-9162-818C52663C67}"/>
              </a:ext>
            </a:extLst>
          </p:cNvPr>
          <p:cNvSpPr txBox="1">
            <a:spLocks/>
          </p:cNvSpPr>
          <p:nvPr/>
        </p:nvSpPr>
        <p:spPr>
          <a:xfrm>
            <a:off x="651464" y="4876961"/>
            <a:ext cx="59382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6. </a:t>
            </a:r>
            <a:r>
              <a:rPr lang="ko-KR" altLang="en-US" dirty="0"/>
              <a:t>생활공작소 친환경 대용량 주방세제 </a:t>
            </a:r>
            <a:r>
              <a:rPr lang="en-US" altLang="ko-KR" dirty="0"/>
              <a:t>4L (598604962)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839416" y="2675333"/>
            <a:ext cx="1372076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207568" y="254521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4.514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839416" y="4672435"/>
            <a:ext cx="1385935" cy="146660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551958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3.445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07568" y="6541606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2.318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698702" y="6649918"/>
            <a:ext cx="1511545" cy="163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40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https://lh4.googleusercontent.com/qnLwj12uIcW7Ls0Ai5JN0yJujFVsQ9SNctHNde9DFj07Nv7h1JSuqth7LWg3cPeSKywOo_MwiW_qHcnjqhmm0yf6e3OKGn62kv_weuJg5pYVjZI6DqXhTEqih9kUQsjeP1y23liR">
            <a:extLst>
              <a:ext uri="{FF2B5EF4-FFF2-40B4-BE49-F238E27FC236}">
                <a16:creationId xmlns:a16="http://schemas.microsoft.com/office/drawing/2014/main" id="{77A5A519-9EDB-46FF-AD4F-92998C63C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7"/>
          <a:stretch/>
        </p:blipFill>
        <p:spPr bwMode="auto">
          <a:xfrm>
            <a:off x="6203104" y="4878236"/>
            <a:ext cx="5112400" cy="18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lh4.googleusercontent.com/qnLwj12uIcW7Ls0Ai5JN0yJujFVsQ9SNctHNde9DFj07Nv7h1JSuqth7LWg3cPeSKywOo_MwiW_qHcnjqhmm0yf6e3OKGn62kv_weuJg5pYVjZI6DqXhTEqih9kUQsjeP1y23liR">
            <a:extLst>
              <a:ext uri="{FF2B5EF4-FFF2-40B4-BE49-F238E27FC236}">
                <a16:creationId xmlns:a16="http://schemas.microsoft.com/office/drawing/2014/main" id="{34CB9EF3-F495-4062-83AB-4BA22181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6"/>
          <a:stretch/>
        </p:blipFill>
        <p:spPr bwMode="auto">
          <a:xfrm>
            <a:off x="870820" y="5084831"/>
            <a:ext cx="511240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lh4.googleusercontent.com/U0xoLhFAW0NIS5OOwh3QMe6nCso4jjDg28uJ8x8mcRbe9KZorSSl51uM6Yk9QfeVZoT-Odd4foj1IASa8IT0eIdcrRS12AD6pg4aNRrjhBBbRprysubT0w-oAudqAxiWHRmYx-EX">
            <a:extLst>
              <a:ext uri="{FF2B5EF4-FFF2-40B4-BE49-F238E27FC236}">
                <a16:creationId xmlns:a16="http://schemas.microsoft.com/office/drawing/2014/main" id="{1622725C-75CE-4429-8BDB-9C1198064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7"/>
          <a:stretch/>
        </p:blipFill>
        <p:spPr bwMode="auto">
          <a:xfrm>
            <a:off x="6208780" y="2843195"/>
            <a:ext cx="5060455" cy="179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lh4.googleusercontent.com/U0xoLhFAW0NIS5OOwh3QMe6nCso4jjDg28uJ8x8mcRbe9KZorSSl51uM6Yk9QfeVZoT-Odd4foj1IASa8IT0eIdcrRS12AD6pg4aNRrjhBBbRprysubT0w-oAudqAxiWHRmYx-EX">
            <a:extLst>
              <a:ext uri="{FF2B5EF4-FFF2-40B4-BE49-F238E27FC236}">
                <a16:creationId xmlns:a16="http://schemas.microsoft.com/office/drawing/2014/main" id="{42E70CD7-F2C9-4E4E-B4F5-8325ED28B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41"/>
          <a:stretch/>
        </p:blipFill>
        <p:spPr bwMode="auto">
          <a:xfrm>
            <a:off x="721425" y="3015115"/>
            <a:ext cx="5325575" cy="17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5.googleusercontent.com/d1E1BtmF9FJiSb13fyNLYdVfY8LD1WPdJHLBYqZ_ZMk8Pm21EsnXbIX5jReiDjrhw3USi0MyUyW7QOUNTMkB2KJBptKtK9GWyTVRkfcsvAkJmSSCtclKmV7Vu36oyFfsPsfuGCJu">
            <a:extLst>
              <a:ext uri="{FF2B5EF4-FFF2-40B4-BE49-F238E27FC236}">
                <a16:creationId xmlns:a16="http://schemas.microsoft.com/office/drawing/2014/main" id="{469DAA19-53A4-45EA-8CC7-E7A210458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5" t="355" r="631" b="-355"/>
          <a:stretch/>
        </p:blipFill>
        <p:spPr bwMode="auto">
          <a:xfrm>
            <a:off x="6291578" y="870676"/>
            <a:ext cx="4913877" cy="19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5.googleusercontent.com/d1E1BtmF9FJiSb13fyNLYdVfY8LD1WPdJHLBYqZ_ZMk8Pm21EsnXbIX5jReiDjrhw3USi0MyUyW7QOUNTMkB2KJBptKtK9GWyTVRkfcsvAkJmSSCtclKmV7Vu36oyFfsPsfuGCJu">
            <a:extLst>
              <a:ext uri="{FF2B5EF4-FFF2-40B4-BE49-F238E27FC236}">
                <a16:creationId xmlns:a16="http://schemas.microsoft.com/office/drawing/2014/main" id="{13EF2134-3612-4E22-82DD-3ED43502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18"/>
          <a:stretch/>
        </p:blipFill>
        <p:spPr bwMode="auto">
          <a:xfrm>
            <a:off x="767401" y="1004717"/>
            <a:ext cx="5279599" cy="18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송파구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647746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6.355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9856843" y="1017336"/>
            <a:ext cx="775661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719358" y="2829964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4.566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C02710-5F73-4FFE-935E-A6020762CE7C}"/>
              </a:ext>
            </a:extLst>
          </p:cNvPr>
          <p:cNvSpPr/>
          <p:nvPr/>
        </p:nvSpPr>
        <p:spPr>
          <a:xfrm>
            <a:off x="9851285" y="2972878"/>
            <a:ext cx="853227" cy="179416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912424" y="4946775"/>
            <a:ext cx="782325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674386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1.545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839416" y="2675333"/>
            <a:ext cx="1247342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086758" y="254521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8.246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839416" y="4602577"/>
            <a:ext cx="1385935" cy="16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489433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2.321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07568" y="6541606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3.550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833436" y="6649918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44E42333-BDCA-475E-A132-1B1C07B2070B}"/>
              </a:ext>
            </a:extLst>
          </p:cNvPr>
          <p:cNvSpPr txBox="1">
            <a:spLocks/>
          </p:cNvSpPr>
          <p:nvPr/>
        </p:nvSpPr>
        <p:spPr>
          <a:xfrm>
            <a:off x="651378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2. </a:t>
            </a:r>
            <a:r>
              <a:rPr lang="ko-KR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생활공작소 </a:t>
            </a:r>
            <a:r>
              <a:rPr lang="ko-KR" altLang="ko-KR" dirty="0" err="1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핸드워시</a:t>
            </a:r>
            <a:r>
              <a:rPr lang="ko-KR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 손세정제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(4810960248)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E942D523-D71E-4FBA-81B5-01015FA760AE}"/>
              </a:ext>
            </a:extLst>
          </p:cNvPr>
          <p:cNvSpPr txBox="1">
            <a:spLocks/>
          </p:cNvSpPr>
          <p:nvPr/>
        </p:nvSpPr>
        <p:spPr>
          <a:xfrm>
            <a:off x="651378" y="4797152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3. </a:t>
            </a:r>
            <a:r>
              <a:rPr lang="ko-KR" altLang="en-US" dirty="0" err="1">
                <a:latin typeface="+mj-ea"/>
                <a:ea typeface="+mj-ea"/>
              </a:rPr>
              <a:t>네스카페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ko-KR" altLang="en-US" dirty="0">
                <a:latin typeface="+mj-ea"/>
                <a:ea typeface="+mj-ea"/>
              </a:rPr>
              <a:t> 캡슐커피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4824061918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A8C70A0E-85EA-4B33-A7F6-0BC37249C93E}"/>
              </a:ext>
            </a:extLst>
          </p:cNvPr>
          <p:cNvSpPr txBox="1">
            <a:spLocks/>
          </p:cNvSpPr>
          <p:nvPr/>
        </p:nvSpPr>
        <p:spPr>
          <a:xfrm>
            <a:off x="600643" y="836712"/>
            <a:ext cx="526749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1. </a:t>
            </a:r>
            <a:r>
              <a:rPr lang="ko-KR" altLang="en-US" dirty="0" err="1">
                <a:latin typeface="+mj-ea"/>
                <a:ea typeface="+mj-ea"/>
              </a:rPr>
              <a:t>비비랩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저분자</a:t>
            </a:r>
            <a:r>
              <a:rPr lang="ko-KR" altLang="en-US" dirty="0">
                <a:latin typeface="+mj-ea"/>
                <a:ea typeface="+mj-ea"/>
              </a:rPr>
              <a:t> 콜라겐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4658408144)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1750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https://lh6.googleusercontent.com/mLz4tHcMoV10CqMJdciBw-VKC1XNtHUVql49efUPNJIQ0z2ippWUTm1lqiN924dTIExkLaIHflSx_lyOoh3eHAbcbffBQyjKfLcxRe6Fo0JdSWpOF0TUvZGqTCkRyK0cZtLAiYAM">
            <a:extLst>
              <a:ext uri="{FF2B5EF4-FFF2-40B4-BE49-F238E27FC236}">
                <a16:creationId xmlns:a16="http://schemas.microsoft.com/office/drawing/2014/main" id="{7E0E40A2-EC9A-41B3-95FE-3E1E74159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/>
          <a:stretch/>
        </p:blipFill>
        <p:spPr bwMode="auto">
          <a:xfrm>
            <a:off x="6203104" y="4797152"/>
            <a:ext cx="5051284" cy="20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s://lh6.googleusercontent.com/mLz4tHcMoV10CqMJdciBw-VKC1XNtHUVql49efUPNJIQ0z2ippWUTm1lqiN924dTIExkLaIHflSx_lyOoh3eHAbcbffBQyjKfLcxRe6Fo0JdSWpOF0TUvZGqTCkRyK0cZtLAiYAM">
            <a:extLst>
              <a:ext uri="{FF2B5EF4-FFF2-40B4-BE49-F238E27FC236}">
                <a16:creationId xmlns:a16="http://schemas.microsoft.com/office/drawing/2014/main" id="{ED5E04D0-5775-4545-9667-A1F7313BB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2"/>
          <a:stretch/>
        </p:blipFill>
        <p:spPr bwMode="auto">
          <a:xfrm>
            <a:off x="695399" y="4976172"/>
            <a:ext cx="5244585" cy="18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lh4.googleusercontent.com/ZhOTgL6vnSomhxAdQYSAZI3wePpzTiWOdmv1KhKVq6bM8f9t8CzK1_fvx6ZzLXEjgS5LPpMvjLfwZKFUxH5Mi7VakssSsUvMKapUWp-umLFxtGkNsobitkYMs5OlE1WYBN5gUcCw">
            <a:extLst>
              <a:ext uri="{FF2B5EF4-FFF2-40B4-BE49-F238E27FC236}">
                <a16:creationId xmlns:a16="http://schemas.microsoft.com/office/drawing/2014/main" id="{EBA9525D-B45A-4103-BD33-2E17A6043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1"/>
          <a:stretch/>
        </p:blipFill>
        <p:spPr bwMode="auto">
          <a:xfrm>
            <a:off x="6193933" y="2924944"/>
            <a:ext cx="50604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https://lh4.googleusercontent.com/ZhOTgL6vnSomhxAdQYSAZI3wePpzTiWOdmv1KhKVq6bM8f9t8CzK1_fvx6ZzLXEjgS5LPpMvjLfwZKFUxH5Mi7VakssSsUvMKapUWp-umLFxtGkNsobitkYMs5OlE1WYBN5gUcCw">
            <a:extLst>
              <a:ext uri="{FF2B5EF4-FFF2-40B4-BE49-F238E27FC236}">
                <a16:creationId xmlns:a16="http://schemas.microsoft.com/office/drawing/2014/main" id="{270C544D-E9C6-4B1D-BDC2-B5E7AF692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9"/>
          <a:stretch/>
        </p:blipFill>
        <p:spPr bwMode="auto">
          <a:xfrm>
            <a:off x="767408" y="3115417"/>
            <a:ext cx="5200966" cy="16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lh4.googleusercontent.com/Sovp8XLcbybtpHIf9UPw5HlNnfuYDCQggBcBVgHO56gr9Cgk7YutiZxn2IjSf5A6EiWSWafD_-YX62-F5ldjjIkhYiN3dJ-m7ppDCaxtrZIqZc5bjEbz9_HVVgudHLwiF6WuSeTb">
            <a:extLst>
              <a:ext uri="{FF2B5EF4-FFF2-40B4-BE49-F238E27FC236}">
                <a16:creationId xmlns:a16="http://schemas.microsoft.com/office/drawing/2014/main" id="{3E17D365-CB59-41DF-BBB5-D962689E5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/>
          <a:stretch/>
        </p:blipFill>
        <p:spPr bwMode="auto">
          <a:xfrm>
            <a:off x="6245675" y="908720"/>
            <a:ext cx="4962893" cy="185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4.googleusercontent.com/Sovp8XLcbybtpHIf9UPw5HlNnfuYDCQggBcBVgHO56gr9Cgk7YutiZxn2IjSf5A6EiWSWafD_-YX62-F5ldjjIkhYiN3dJ-m7ppDCaxtrZIqZc5bjEbz9_HVVgudHLwiF6WuSeTb">
            <a:extLst>
              <a:ext uri="{FF2B5EF4-FFF2-40B4-BE49-F238E27FC236}">
                <a16:creationId xmlns:a16="http://schemas.microsoft.com/office/drawing/2014/main" id="{5213D292-C579-4331-A54D-D18ECAC7B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8"/>
          <a:stretch/>
        </p:blipFill>
        <p:spPr bwMode="auto">
          <a:xfrm>
            <a:off x="623392" y="1124744"/>
            <a:ext cx="5359828" cy="17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강서구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681763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6.304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9840416" y="1017336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719358" y="2905257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4.565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C02710-5F73-4FFE-935E-A6020762CE7C}"/>
              </a:ext>
            </a:extLst>
          </p:cNvPr>
          <p:cNvSpPr/>
          <p:nvPr/>
        </p:nvSpPr>
        <p:spPr>
          <a:xfrm>
            <a:off x="9851285" y="3048171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912424" y="4946775"/>
            <a:ext cx="782325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674386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4.279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787972" y="2675333"/>
            <a:ext cx="1509284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300140" y="2564904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6.886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767408" y="4563818"/>
            <a:ext cx="1385935" cy="161326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A8A8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489433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5.102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141540" y="6525344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6.624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767408" y="6633656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내용 개체 틀 5">
            <a:extLst>
              <a:ext uri="{FF2B5EF4-FFF2-40B4-BE49-F238E27FC236}">
                <a16:creationId xmlns:a16="http://schemas.microsoft.com/office/drawing/2014/main" id="{DF357251-5955-4439-8AC0-E4CA920C1B0B}"/>
              </a:ext>
            </a:extLst>
          </p:cNvPr>
          <p:cNvSpPr txBox="1">
            <a:spLocks/>
          </p:cNvSpPr>
          <p:nvPr/>
        </p:nvSpPr>
        <p:spPr>
          <a:xfrm>
            <a:off x="764158" y="4760385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3. </a:t>
            </a:r>
            <a:r>
              <a:rPr lang="ko-KR" altLang="en-US" dirty="0" err="1">
                <a:latin typeface="+mj-ea"/>
                <a:ea typeface="+mj-ea"/>
              </a:rPr>
              <a:t>비비랩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저분자</a:t>
            </a:r>
            <a:r>
              <a:rPr lang="ko-KR" altLang="en-US" dirty="0">
                <a:latin typeface="+mj-ea"/>
                <a:ea typeface="+mj-ea"/>
              </a:rPr>
              <a:t> 콜라겐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4658408144)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5" name="내용 개체 틀 5">
            <a:extLst>
              <a:ext uri="{FF2B5EF4-FFF2-40B4-BE49-F238E27FC236}">
                <a16:creationId xmlns:a16="http://schemas.microsoft.com/office/drawing/2014/main" id="{B8B31E20-EEF7-4B43-ABD3-229BFDC93B4E}"/>
              </a:ext>
            </a:extLst>
          </p:cNvPr>
          <p:cNvSpPr txBox="1">
            <a:spLocks/>
          </p:cNvSpPr>
          <p:nvPr/>
        </p:nvSpPr>
        <p:spPr>
          <a:xfrm>
            <a:off x="636532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2. </a:t>
            </a:r>
            <a:r>
              <a:rPr lang="ko-KR" altLang="en-US" dirty="0" err="1">
                <a:latin typeface="+mj-ea"/>
                <a:ea typeface="+mj-ea"/>
              </a:rPr>
              <a:t>네스카페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ko-KR" altLang="en-US" dirty="0">
                <a:latin typeface="+mj-ea"/>
                <a:ea typeface="+mj-ea"/>
              </a:rPr>
              <a:t> 캡슐커피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4824061918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6" name="내용 개체 틀 5">
            <a:extLst>
              <a:ext uri="{FF2B5EF4-FFF2-40B4-BE49-F238E27FC236}">
                <a16:creationId xmlns:a16="http://schemas.microsoft.com/office/drawing/2014/main" id="{A97D5FB5-31D6-4645-B65A-7E0B514AE6D7}"/>
              </a:ext>
            </a:extLst>
          </p:cNvPr>
          <p:cNvSpPr txBox="1">
            <a:spLocks/>
          </p:cNvSpPr>
          <p:nvPr/>
        </p:nvSpPr>
        <p:spPr>
          <a:xfrm>
            <a:off x="600643" y="836712"/>
            <a:ext cx="526749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1. </a:t>
            </a:r>
            <a:r>
              <a:rPr lang="ko-KR" altLang="en-US" dirty="0">
                <a:latin typeface="+mj-ea"/>
                <a:ea typeface="+mj-ea"/>
              </a:rPr>
              <a:t>스타벅스 캡슐커피 </a:t>
            </a:r>
            <a:r>
              <a:rPr lang="en-US" altLang="ko-KR" dirty="0">
                <a:latin typeface="+mj-ea"/>
                <a:ea typeface="+mj-ea"/>
              </a:rPr>
              <a:t>by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4802177320)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6999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4F904-B1D6-4947-B6F7-AF2D7A60D0CF}"/>
              </a:ext>
            </a:extLst>
          </p:cNvPr>
          <p:cNvSpPr/>
          <p:nvPr/>
        </p:nvSpPr>
        <p:spPr>
          <a:xfrm>
            <a:off x="263352" y="5832223"/>
            <a:ext cx="11741673" cy="909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AIC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가 낮고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P-value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0.05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보다 낮으면 유의미한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SARIMA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모델</a:t>
            </a:r>
            <a:endParaRPr lang="en-US" altLang="ko-KR" sz="16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~6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Train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 설정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첫째 주 예측판매량 도출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842DCE-A4BD-491E-9C2F-2A70A0029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6"/>
          <a:stretch/>
        </p:blipFill>
        <p:spPr>
          <a:xfrm>
            <a:off x="965892" y="1173160"/>
            <a:ext cx="5367308" cy="636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A82490-F1C2-4A44-8657-4DCAF821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09976"/>
            <a:ext cx="5297033" cy="3818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3F731B-F635-4A5D-A55A-A34A4439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65" y="1137164"/>
            <a:ext cx="4928103" cy="46220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4729EB-06B8-4492-81D0-EECC750E327B}"/>
              </a:ext>
            </a:extLst>
          </p:cNvPr>
          <p:cNvSpPr/>
          <p:nvPr/>
        </p:nvSpPr>
        <p:spPr>
          <a:xfrm>
            <a:off x="6333200" y="4761900"/>
            <a:ext cx="1932610" cy="2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1BFFB4-229D-435E-935A-8D2AF6B599A6}"/>
              </a:ext>
            </a:extLst>
          </p:cNvPr>
          <p:cNvCxnSpPr>
            <a:cxnSpLocks/>
          </p:cNvCxnSpPr>
          <p:nvPr/>
        </p:nvCxnSpPr>
        <p:spPr>
          <a:xfrm flipV="1">
            <a:off x="8256240" y="4907379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8B1710-08AF-4542-A7F9-77EF79D6A9AC}"/>
              </a:ext>
            </a:extLst>
          </p:cNvPr>
          <p:cNvSpPr txBox="1"/>
          <p:nvPr/>
        </p:nvSpPr>
        <p:spPr>
          <a:xfrm>
            <a:off x="8518926" y="4709614"/>
            <a:ext cx="3673074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월 첫째 주 일별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예측판매량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6F018-8538-4BB0-B148-4AC1230F2987}"/>
              </a:ext>
            </a:extLst>
          </p:cNvPr>
          <p:cNvSpPr/>
          <p:nvPr/>
        </p:nvSpPr>
        <p:spPr>
          <a:xfrm>
            <a:off x="6285741" y="5483301"/>
            <a:ext cx="386323" cy="24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D31669-12BB-44B3-A76D-1BF0941F1D0E}"/>
              </a:ext>
            </a:extLst>
          </p:cNvPr>
          <p:cNvCxnSpPr>
            <a:cxnSpLocks/>
          </p:cNvCxnSpPr>
          <p:nvPr/>
        </p:nvCxnSpPr>
        <p:spPr>
          <a:xfrm flipV="1">
            <a:off x="6672064" y="5589240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661382-AF42-437D-BCCC-83A120236CB9}"/>
              </a:ext>
            </a:extLst>
          </p:cNvPr>
          <p:cNvSpPr txBox="1"/>
          <p:nvPr/>
        </p:nvSpPr>
        <p:spPr>
          <a:xfrm>
            <a:off x="6960060" y="5410229"/>
            <a:ext cx="2808348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월 첫째 주 총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예측판매량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56F096-0A17-4A5B-B26B-AF43EA252BC8}"/>
              </a:ext>
            </a:extLst>
          </p:cNvPr>
          <p:cNvSpPr/>
          <p:nvPr/>
        </p:nvSpPr>
        <p:spPr>
          <a:xfrm>
            <a:off x="4007768" y="2287232"/>
            <a:ext cx="2281706" cy="216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F7E2AA-30D4-4D03-BC97-C8E64932373B}"/>
              </a:ext>
            </a:extLst>
          </p:cNvPr>
          <p:cNvSpPr/>
          <p:nvPr/>
        </p:nvSpPr>
        <p:spPr>
          <a:xfrm>
            <a:off x="3684683" y="3369348"/>
            <a:ext cx="539109" cy="1334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81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46CC15-D808-486F-9B0A-C770B14EF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02503"/>
              </p:ext>
            </p:extLst>
          </p:nvPr>
        </p:nvGraphicFramePr>
        <p:xfrm>
          <a:off x="753548" y="1700808"/>
          <a:ext cx="10369151" cy="3899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611">
                  <a:extLst>
                    <a:ext uri="{9D8B030D-6E8A-4147-A177-3AD203B41FA5}">
                      <a16:colId xmlns:a16="http://schemas.microsoft.com/office/drawing/2014/main" val="701076263"/>
                    </a:ext>
                  </a:extLst>
                </a:gridCol>
                <a:gridCol w="5092905">
                  <a:extLst>
                    <a:ext uri="{9D8B030D-6E8A-4147-A177-3AD203B41FA5}">
                      <a16:colId xmlns:a16="http://schemas.microsoft.com/office/drawing/2014/main" val="40888516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480388397"/>
                    </a:ext>
                  </a:extLst>
                </a:gridCol>
                <a:gridCol w="1786339">
                  <a:extLst>
                    <a:ext uri="{9D8B030D-6E8A-4147-A177-3AD203B41FA5}">
                      <a16:colId xmlns:a16="http://schemas.microsoft.com/office/drawing/2014/main" val="3356355469"/>
                    </a:ext>
                  </a:extLst>
                </a:gridCol>
              </a:tblGrid>
              <a:tr h="233144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강남구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25192"/>
                  </a:ext>
                </a:extLst>
              </a:tr>
              <a:tr h="233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2959"/>
                  </a:ext>
                </a:extLst>
              </a:tr>
              <a:tr h="253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네스프레소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(4802214590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14, 22, 18, 16, 16, 10, 11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107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59980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alt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(4802177320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11, 30, 30, 23, 24, 17, 14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149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85395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(4824061918)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7, 3, 6, 11, 6, 6, 4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643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(4658408144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8, 12, 9, 10, 9, 16, 10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74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016394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손세정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(4810960248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1, 4, 4, 3, 3, 3, 5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31381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생활공작소 친환경 대용량 주방세제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4L (598604962)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4, 4, 4, 4, 7, 7, 12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405052A-3112-474A-80D9-18133A141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41970"/>
              </p:ext>
            </p:extLst>
          </p:nvPr>
        </p:nvGraphicFramePr>
        <p:xfrm>
          <a:off x="803412" y="1434157"/>
          <a:ext cx="10585176" cy="2094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2109537198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4116074040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3771469585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70149078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송파구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568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234338078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4, 8, 6, 6, 10, 7, 5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746633137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손세정제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(4810960248)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5, 10, 10, 13, 11, 24, 15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59432405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4824061918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6, 5, 8, 6, 11, 6, 5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414250013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A38C23-46E6-4FF3-8908-DDD2C1A50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49593"/>
              </p:ext>
            </p:extLst>
          </p:nvPr>
        </p:nvGraphicFramePr>
        <p:xfrm>
          <a:off x="803412" y="4025059"/>
          <a:ext cx="10585176" cy="2094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4083307070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3622273068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1826709404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1448185291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강서구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7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89279152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4802177320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16, 16, 18, 14, 11, 13, 13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101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029962075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(4824061918)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8, 5, 6, 8, 6, 8, 8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2774494686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11, 10, 9, 12, 9, 15, 26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92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192696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09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/>
              <a:t>활용방안 및 기대효과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3565916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Ⅲ.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활용방안 및 기대효과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994403" y="1952723"/>
            <a:ext cx="9154346" cy="1220954"/>
          </a:xfrm>
          <a:prstGeom prst="flowChartAlternateProcess">
            <a:avLst/>
          </a:prstGeom>
          <a:solidFill>
            <a:schemeClr val="bg1"/>
          </a:solidFill>
          <a:ln w="3175" cap="rnd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대한통운에서 차기 예정 사업 중 하나인 </a:t>
            </a:r>
            <a:r>
              <a:rPr lang="en-US" altLang="ko-KR" dirty="0"/>
              <a:t>MFC </a:t>
            </a:r>
            <a:r>
              <a:rPr lang="ko-KR" altLang="en-US" dirty="0"/>
              <a:t>설립 및 운용 참고자료로 활용 가능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서울시 뿐만 아니라 타 지역 </a:t>
            </a:r>
            <a:r>
              <a:rPr lang="en-US" altLang="ko-KR" dirty="0"/>
              <a:t>MFC </a:t>
            </a:r>
            <a:r>
              <a:rPr lang="ko-KR" altLang="en-US" dirty="0" err="1"/>
              <a:t>설립시</a:t>
            </a:r>
            <a:r>
              <a:rPr lang="ko-KR" altLang="en-US" dirty="0"/>
              <a:t> 구매상품 특징 파악 및 수요 예측에 적용 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7081" y="1965649"/>
            <a:ext cx="6408712" cy="10081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994403" y="4365104"/>
            <a:ext cx="9154346" cy="1526437"/>
          </a:xfrm>
          <a:prstGeom prst="flowChartAlternateProcess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소비자와의 거리 단축으로 배달관련 비용 감소 효과 기대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빠른 배송서비스로 소비자들의 만족도 상승 및 이에 따른 주문건수 증가 기대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자치구별 핵심품목 파악과 수량 예측을 통해</a:t>
            </a:r>
            <a:r>
              <a:rPr lang="en-US" altLang="ko-KR" dirty="0"/>
              <a:t> </a:t>
            </a:r>
            <a:r>
              <a:rPr lang="ko-KR" altLang="en-US" dirty="0"/>
              <a:t>효율적인 </a:t>
            </a:r>
            <a:r>
              <a:rPr lang="en-US" altLang="ko-KR" dirty="0"/>
              <a:t>MFC </a:t>
            </a:r>
            <a:r>
              <a:rPr lang="ko-KR" altLang="en-US" dirty="0"/>
              <a:t>운영 및 재고관리 가능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066411" y="1632754"/>
            <a:ext cx="12241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활용방안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448" y="4019333"/>
            <a:ext cx="1178802" cy="3674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022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목적 및 혁신성</a:t>
            </a:r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1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Ⅰ.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개요</a:t>
            </a:r>
          </a:p>
        </p:txBody>
      </p:sp>
      <p:sp>
        <p:nvSpPr>
          <p:cNvPr id="25" name="내용 개체 틀 5"/>
          <p:cNvSpPr txBox="1">
            <a:spLocks/>
          </p:cNvSpPr>
          <p:nvPr/>
        </p:nvSpPr>
        <p:spPr>
          <a:xfrm>
            <a:off x="1127448" y="1804074"/>
            <a:ext cx="9154346" cy="1476797"/>
          </a:xfrm>
          <a:prstGeom prst="flowChartAlternateProcess">
            <a:avLst/>
          </a:prstGeom>
          <a:solidFill>
            <a:schemeClr val="bg1"/>
          </a:solidFill>
          <a:ln w="3175" cap="rnd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-KR" dirty="0"/>
              <a:t>MFC </a:t>
            </a:r>
            <a:r>
              <a:rPr lang="ko-KR" altLang="en-US" dirty="0"/>
              <a:t>운영 효율 및 수입 증대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상품별 판매량을 기준으로 </a:t>
            </a:r>
            <a:r>
              <a:rPr lang="en-US" altLang="ko-KR" dirty="0"/>
              <a:t>MFC</a:t>
            </a:r>
            <a:r>
              <a:rPr lang="ko-KR" altLang="en-US" dirty="0"/>
              <a:t>설립 자치구 선정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자치구별 핵심 수요 상품 도출 및 수요예측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1262134" y="1880195"/>
            <a:ext cx="6408712" cy="10081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내용 개체 틀 5"/>
          <p:cNvSpPr txBox="1">
            <a:spLocks/>
          </p:cNvSpPr>
          <p:nvPr/>
        </p:nvSpPr>
        <p:spPr>
          <a:xfrm>
            <a:off x="1190126" y="4509120"/>
            <a:ext cx="9154346" cy="1476796"/>
          </a:xfrm>
          <a:prstGeom prst="flowChartAlternateProcess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dirty="0"/>
              <a:t>배송시간 최소화로 인한 소비자 선호도 충족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지역별 수요 상품 파악 및 예측을 통한 효율적 재고 관리 가능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277455" y="1541641"/>
            <a:ext cx="91156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목적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77456" y="4216975"/>
            <a:ext cx="91156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혁신성</a:t>
            </a:r>
          </a:p>
        </p:txBody>
      </p:sp>
    </p:spTree>
    <p:extLst>
      <p:ext uri="{BB962C8B-B14F-4D97-AF65-F5344CB8AC3E}">
        <p14:creationId xmlns:p14="http://schemas.microsoft.com/office/powerpoint/2010/main" val="271693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프로세스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D052963C-A21A-4099-B235-4AAF5D644A1B}"/>
              </a:ext>
            </a:extLst>
          </p:cNvPr>
          <p:cNvSpPr/>
          <p:nvPr/>
        </p:nvSpPr>
        <p:spPr>
          <a:xfrm>
            <a:off x="4853864" y="1412776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워드클라우드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8A017252-3B49-4F02-9057-8F497F43ACD6}"/>
              </a:ext>
            </a:extLst>
          </p:cNvPr>
          <p:cNvSpPr/>
          <p:nvPr/>
        </p:nvSpPr>
        <p:spPr>
          <a:xfrm>
            <a:off x="6949650" y="1427004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 모델링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B0842-BD65-4720-BB6B-E85713901903}"/>
              </a:ext>
            </a:extLst>
          </p:cNvPr>
          <p:cNvSpPr/>
          <p:nvPr/>
        </p:nvSpPr>
        <p:spPr>
          <a:xfrm>
            <a:off x="2774103" y="2273165"/>
            <a:ext cx="2079764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3~6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월 데이터 병합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2FBF8D-2AA5-43C1-B393-EC264FA1D89D}"/>
              </a:ext>
            </a:extLst>
          </p:cNvPr>
          <p:cNvSpPr/>
          <p:nvPr/>
        </p:nvSpPr>
        <p:spPr>
          <a:xfrm>
            <a:off x="2774103" y="3734289"/>
            <a:ext cx="2095782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품목코드 데이터 가공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223CEB-7EC3-49E0-9328-D7277364A689}"/>
              </a:ext>
            </a:extLst>
          </p:cNvPr>
          <p:cNvSpPr/>
          <p:nvPr/>
        </p:nvSpPr>
        <p:spPr>
          <a:xfrm>
            <a:off x="2774103" y="4452204"/>
            <a:ext cx="2095781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품목코드 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  <a:ea typeface="+mj-ea"/>
              </a:rPr>
              <a:t>날짜당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판매량 도출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41FC060-F6DF-45DF-846F-6704DA453EB3}"/>
              </a:ext>
            </a:extLst>
          </p:cNvPr>
          <p:cNvSpPr/>
          <p:nvPr/>
        </p:nvSpPr>
        <p:spPr>
          <a:xfrm>
            <a:off x="2774103" y="1412776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 가공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8D2223-6AC3-4274-B1B1-96A970E8BAB7}"/>
              </a:ext>
            </a:extLst>
          </p:cNvPr>
          <p:cNvSpPr/>
          <p:nvPr/>
        </p:nvSpPr>
        <p:spPr>
          <a:xfrm>
            <a:off x="4937392" y="2273165"/>
            <a:ext cx="2094712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판매량 상위 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100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 </a:t>
            </a:r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크롤링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9496EC-85F1-4243-A1D7-4C0FBE65F2C8}"/>
              </a:ext>
            </a:extLst>
          </p:cNvPr>
          <p:cNvSpPr/>
          <p:nvPr/>
        </p:nvSpPr>
        <p:spPr>
          <a:xfrm>
            <a:off x="4936323" y="2982127"/>
            <a:ext cx="2095781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가중치 설정 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워드클라우드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428183-30D1-499E-A7D1-F036EF5D3462}"/>
              </a:ext>
            </a:extLst>
          </p:cNvPr>
          <p:cNvSpPr/>
          <p:nvPr/>
        </p:nvSpPr>
        <p:spPr>
          <a:xfrm>
            <a:off x="7104112" y="2242291"/>
            <a:ext cx="1864217" cy="6439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5701193-9A67-4013-BEFB-C1CD584E8DA1}"/>
              </a:ext>
            </a:extLst>
          </p:cNvPr>
          <p:cNvSpPr/>
          <p:nvPr/>
        </p:nvSpPr>
        <p:spPr>
          <a:xfrm>
            <a:off x="7104112" y="2982127"/>
            <a:ext cx="1864217" cy="6439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SARIMA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BFA95B3-44AE-4E60-B2C4-A433EBCE2DF9}"/>
              </a:ext>
            </a:extLst>
          </p:cNvPr>
          <p:cNvSpPr/>
          <p:nvPr/>
        </p:nvSpPr>
        <p:spPr>
          <a:xfrm>
            <a:off x="7680176" y="3860686"/>
            <a:ext cx="671907" cy="129870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43B36A-5E84-4E2F-9696-C4CA120962DE}"/>
              </a:ext>
            </a:extLst>
          </p:cNvPr>
          <p:cNvSpPr/>
          <p:nvPr/>
        </p:nvSpPr>
        <p:spPr>
          <a:xfrm>
            <a:off x="7086485" y="5301208"/>
            <a:ext cx="1900192" cy="8547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RMSE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가 더 낮은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SARIMA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채택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2F99139-65F6-4236-8325-CD0AF96248CA}"/>
              </a:ext>
            </a:extLst>
          </p:cNvPr>
          <p:cNvSpPr/>
          <p:nvPr/>
        </p:nvSpPr>
        <p:spPr>
          <a:xfrm>
            <a:off x="9196637" y="2126751"/>
            <a:ext cx="594153" cy="3188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4D48E2D-CBDA-4C67-9C67-ABBBBE899D7B}"/>
              </a:ext>
            </a:extLst>
          </p:cNvPr>
          <p:cNvSpPr/>
          <p:nvPr/>
        </p:nvSpPr>
        <p:spPr>
          <a:xfrm>
            <a:off x="9912425" y="2706293"/>
            <a:ext cx="1645316" cy="2017348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품목 수량 예측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E767B41-6F24-46C9-A9FC-3D8C6A62D803}"/>
              </a:ext>
            </a:extLst>
          </p:cNvPr>
          <p:cNvSpPr/>
          <p:nvPr/>
        </p:nvSpPr>
        <p:spPr>
          <a:xfrm>
            <a:off x="623392" y="1412777"/>
            <a:ext cx="1660078" cy="37466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FC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주문 데이터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1C91DD-6B66-47F2-B0C2-6A8F42734A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438734" y="2595134"/>
            <a:ext cx="335369" cy="2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EE04412-0F2F-48A5-81E3-2DF9F1FAB38D}"/>
              </a:ext>
            </a:extLst>
          </p:cNvPr>
          <p:cNvCxnSpPr>
            <a:cxnSpLocks/>
          </p:cNvCxnSpPr>
          <p:nvPr/>
        </p:nvCxnSpPr>
        <p:spPr>
          <a:xfrm>
            <a:off x="2438734" y="2595134"/>
            <a:ext cx="0" cy="21790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5C874BC-9EA5-4DCA-A98F-431A4A1F929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438734" y="4774173"/>
            <a:ext cx="33536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4A4CAC1-A24D-4085-AB50-5F1B6F2581B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283470" y="3318921"/>
            <a:ext cx="500162" cy="5234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E28CF84-4E97-42BF-9F52-A85F3A4284C9}"/>
              </a:ext>
            </a:extLst>
          </p:cNvPr>
          <p:cNvSpPr/>
          <p:nvPr/>
        </p:nvSpPr>
        <p:spPr>
          <a:xfrm>
            <a:off x="4946247" y="3714967"/>
            <a:ext cx="2079759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주요 품목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도출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8AEBF3A-836D-42CA-AEB3-A5893B7BEE30}"/>
              </a:ext>
            </a:extLst>
          </p:cNvPr>
          <p:cNvCxnSpPr>
            <a:cxnSpLocks/>
          </p:cNvCxnSpPr>
          <p:nvPr/>
        </p:nvCxnSpPr>
        <p:spPr>
          <a:xfrm>
            <a:off x="2423592" y="4149080"/>
            <a:ext cx="33536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9CC999-1C0F-4361-B8A2-CB99E5701984}"/>
              </a:ext>
            </a:extLst>
          </p:cNvPr>
          <p:cNvSpPr/>
          <p:nvPr/>
        </p:nvSpPr>
        <p:spPr>
          <a:xfrm>
            <a:off x="2783632" y="2996952"/>
            <a:ext cx="2079764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날짜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239934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3B9E1-C9CC-44E9-9E2D-90B3915516A7}"/>
              </a:ext>
            </a:extLst>
          </p:cNvPr>
          <p:cNvSpPr txBox="1"/>
          <p:nvPr/>
        </p:nvSpPr>
        <p:spPr>
          <a:xfrm>
            <a:off x="601238" y="1177727"/>
            <a:ext cx="160633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RAW DATA</a:t>
            </a:r>
            <a:endParaRPr lang="ko-KR" altLang="en-US" sz="1600" dirty="0">
              <a:solidFill>
                <a:schemeClr val="bg1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2F5BA-B47B-435C-870D-FFAA93D69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5"/>
          <a:stretch/>
        </p:blipFill>
        <p:spPr>
          <a:xfrm>
            <a:off x="601237" y="1628800"/>
            <a:ext cx="10751347" cy="1020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F500E-2BED-4797-ACFA-4381E86329F9}"/>
              </a:ext>
            </a:extLst>
          </p:cNvPr>
          <p:cNvSpPr txBox="1"/>
          <p:nvPr/>
        </p:nvSpPr>
        <p:spPr>
          <a:xfrm>
            <a:off x="2279576" y="1177727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CJ</a:t>
            </a:r>
            <a:r>
              <a:rPr lang="ko-KR" altLang="en-US" sz="1600" dirty="0">
                <a:latin typeface="+mj-ea"/>
                <a:ea typeface="+mj-ea"/>
              </a:rPr>
              <a:t>대한통운 </a:t>
            </a:r>
            <a:r>
              <a:rPr lang="ko-KR" altLang="en-US" sz="1600" dirty="0" err="1">
                <a:latin typeface="+mj-ea"/>
                <a:ea typeface="+mj-ea"/>
              </a:rPr>
              <a:t>이커머스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FC </a:t>
            </a:r>
            <a:r>
              <a:rPr lang="ko-KR" altLang="en-US" sz="1600" dirty="0">
                <a:latin typeface="+mj-ea"/>
                <a:ea typeface="+mj-ea"/>
              </a:rPr>
              <a:t>주문 데이터</a:t>
            </a:r>
            <a:r>
              <a:rPr lang="en-US" altLang="ko-KR" sz="1600" dirty="0">
                <a:latin typeface="+mj-ea"/>
                <a:ea typeface="+mj-ea"/>
              </a:rPr>
              <a:t>(3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~6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241627F-50B2-4140-906A-ECF1419D7389}"/>
              </a:ext>
            </a:extLst>
          </p:cNvPr>
          <p:cNvSpPr/>
          <p:nvPr/>
        </p:nvSpPr>
        <p:spPr>
          <a:xfrm>
            <a:off x="1224383" y="3072711"/>
            <a:ext cx="360040" cy="9907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5FE87-D2F5-4979-8746-867CF13E8F7C}"/>
              </a:ext>
            </a:extLst>
          </p:cNvPr>
          <p:cNvSpPr txBox="1"/>
          <p:nvPr/>
        </p:nvSpPr>
        <p:spPr>
          <a:xfrm>
            <a:off x="673246" y="4573436"/>
            <a:ext cx="160633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DATA </a:t>
            </a:r>
            <a:r>
              <a:rPr lang="ko-KR" altLang="en-US" sz="1600" dirty="0" err="1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전처리</a:t>
            </a:r>
            <a:endParaRPr lang="ko-KR" altLang="en-US" sz="1600" dirty="0">
              <a:solidFill>
                <a:schemeClr val="bg1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+mj-ea"/>
              <a:ea typeface="+mj-ea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240D76A-CAF0-4DED-8305-ABFE99949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4" t="26898" r="33697" b="56228"/>
          <a:stretch/>
        </p:blipFill>
        <p:spPr>
          <a:xfrm>
            <a:off x="5949739" y="3427261"/>
            <a:ext cx="3240357" cy="72770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E10BAE-8B3A-4A91-8C0F-A017A0C6ADAF}"/>
              </a:ext>
            </a:extLst>
          </p:cNvPr>
          <p:cNvCxnSpPr>
            <a:stCxn id="13" idx="3"/>
          </p:cNvCxnSpPr>
          <p:nvPr/>
        </p:nvCxnSpPr>
        <p:spPr>
          <a:xfrm>
            <a:off x="2279576" y="4742713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5C37F1-69A1-4B3A-8ABA-5E691829AE57}"/>
              </a:ext>
            </a:extLst>
          </p:cNvPr>
          <p:cNvCxnSpPr>
            <a:cxnSpLocks/>
          </p:cNvCxnSpPr>
          <p:nvPr/>
        </p:nvCxnSpPr>
        <p:spPr>
          <a:xfrm>
            <a:off x="2567608" y="3645024"/>
            <a:ext cx="0" cy="19442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876315-38B2-4E66-8E9E-E4B342BD2818}"/>
              </a:ext>
            </a:extLst>
          </p:cNvPr>
          <p:cNvCxnSpPr>
            <a:cxnSpLocks/>
          </p:cNvCxnSpPr>
          <p:nvPr/>
        </p:nvCxnSpPr>
        <p:spPr>
          <a:xfrm>
            <a:off x="2567608" y="3645024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B4CA63-2108-4B36-ADE5-8D2B6A714903}"/>
              </a:ext>
            </a:extLst>
          </p:cNvPr>
          <p:cNvCxnSpPr>
            <a:cxnSpLocks/>
          </p:cNvCxnSpPr>
          <p:nvPr/>
        </p:nvCxnSpPr>
        <p:spPr>
          <a:xfrm>
            <a:off x="2567608" y="5589240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FF3711-87CB-4C6D-9698-70BE79458B48}"/>
              </a:ext>
            </a:extLst>
          </p:cNvPr>
          <p:cNvSpPr txBox="1"/>
          <p:nvPr/>
        </p:nvSpPr>
        <p:spPr>
          <a:xfrm>
            <a:off x="2890842" y="3484754"/>
            <a:ext cx="293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모델링을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(</a:t>
            </a:r>
            <a:r>
              <a:rPr lang="ko-KR" altLang="en-US" sz="1600" dirty="0">
                <a:latin typeface="+mj-ea"/>
                <a:ea typeface="+mj-ea"/>
              </a:rPr>
              <a:t>강남구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송파구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강서구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47682C-21A0-4B5B-95F5-0EC15E3A47BA}"/>
              </a:ext>
            </a:extLst>
          </p:cNvPr>
          <p:cNvSpPr txBox="1"/>
          <p:nvPr/>
        </p:nvSpPr>
        <p:spPr>
          <a:xfrm>
            <a:off x="2890842" y="5387885"/>
            <a:ext cx="307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워드클라우드를</a:t>
            </a:r>
            <a:r>
              <a:rPr lang="ko-KR" altLang="en-US" sz="1600" dirty="0">
                <a:latin typeface="+mj-ea"/>
                <a:ea typeface="+mj-ea"/>
              </a:rPr>
              <a:t>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(</a:t>
            </a:r>
            <a:r>
              <a:rPr lang="ko-KR" altLang="en-US" sz="1600" dirty="0">
                <a:latin typeface="+mj-ea"/>
                <a:ea typeface="+mj-ea"/>
              </a:rPr>
              <a:t>강남구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송파구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강서구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C2044FA2-AAF3-4601-AF1F-08948A167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4" t="26087" r="50532" b="57588"/>
          <a:stretch/>
        </p:blipFill>
        <p:spPr>
          <a:xfrm>
            <a:off x="6000680" y="5244958"/>
            <a:ext cx="2354294" cy="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2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855363" y="3006322"/>
            <a:ext cx="2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② 자치구별 판매량 순위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30D54C-E5C1-466B-A380-28D7AEBAF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17" r="74802"/>
          <a:stretch/>
        </p:blipFill>
        <p:spPr>
          <a:xfrm>
            <a:off x="9408368" y="1275135"/>
            <a:ext cx="2252456" cy="43895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45B5B1-206D-42B7-9AC4-7869E57BA74A}"/>
              </a:ext>
            </a:extLst>
          </p:cNvPr>
          <p:cNvSpPr/>
          <p:nvPr/>
        </p:nvSpPr>
        <p:spPr>
          <a:xfrm>
            <a:off x="407368" y="5946007"/>
            <a:ext cx="11593288" cy="792088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MFC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설립 우선 자치구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→ 강남구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1E95D-DFB7-428D-BFBC-44CA1086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5" y="3332550"/>
            <a:ext cx="8086933" cy="246402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AF4675-C351-4A05-9870-5B2A06B606BC}"/>
              </a:ext>
            </a:extLst>
          </p:cNvPr>
          <p:cNvSpPr/>
          <p:nvPr/>
        </p:nvSpPr>
        <p:spPr>
          <a:xfrm>
            <a:off x="9408368" y="1377960"/>
            <a:ext cx="2003475" cy="51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3CBC2D-CD84-44CC-A904-A5F1A8F1D5C4}"/>
              </a:ext>
            </a:extLst>
          </p:cNvPr>
          <p:cNvSpPr/>
          <p:nvPr/>
        </p:nvSpPr>
        <p:spPr>
          <a:xfrm>
            <a:off x="793278" y="1242955"/>
            <a:ext cx="2350394" cy="142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3DCF58-A935-4AC6-A7D0-E5B196885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27" b="86893"/>
          <a:stretch/>
        </p:blipFill>
        <p:spPr>
          <a:xfrm>
            <a:off x="951489" y="1744529"/>
            <a:ext cx="8096839" cy="1053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3E9666-C8CB-42B7-9104-44CF9BF9607F}"/>
              </a:ext>
            </a:extLst>
          </p:cNvPr>
          <p:cNvSpPr txBox="1"/>
          <p:nvPr/>
        </p:nvSpPr>
        <p:spPr>
          <a:xfrm>
            <a:off x="890436" y="1443866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~6</a:t>
            </a:r>
            <a:r>
              <a:rPr lang="ko-KR" altLang="en-US" sz="1600" dirty="0">
                <a:latin typeface="+mj-ea"/>
                <a:ea typeface="+mj-ea"/>
              </a:rPr>
              <a:t>월 데이터 결합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F2848-4225-4116-8806-B93F5D1B0017}"/>
              </a:ext>
            </a:extLst>
          </p:cNvPr>
          <p:cNvSpPr txBox="1"/>
          <p:nvPr/>
        </p:nvSpPr>
        <p:spPr>
          <a:xfrm>
            <a:off x="793278" y="1019547"/>
            <a:ext cx="307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1.</a:t>
            </a:r>
            <a:r>
              <a:rPr lang="ko-KR" altLang="en-US" sz="1600" dirty="0">
                <a:latin typeface="+mj-ea"/>
                <a:ea typeface="+mj-ea"/>
              </a:rPr>
              <a:t> 모델링을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7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2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601238" y="891545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③ 상위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개 자치구 날짜 데이터 가공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0EFEF93-716F-4E44-806F-9BA27345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3" y="1175768"/>
            <a:ext cx="4999418" cy="3957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9F5892-32EE-4320-BD11-0535C839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96" y="1205856"/>
            <a:ext cx="5124337" cy="1287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77E529-7B24-4243-B5E0-E95F41A823E6}"/>
              </a:ext>
            </a:extLst>
          </p:cNvPr>
          <p:cNvSpPr txBox="1"/>
          <p:nvPr/>
        </p:nvSpPr>
        <p:spPr>
          <a:xfrm>
            <a:off x="589253" y="2700423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④ 품목코드 데이터 가공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B181C98C-732F-496B-A634-55773CE42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8067"/>
          <a:stretch/>
        </p:blipFill>
        <p:spPr>
          <a:xfrm>
            <a:off x="901413" y="4452044"/>
            <a:ext cx="4896308" cy="10385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5862EE-503E-4E52-8DFF-BB29C5638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48445"/>
          <a:stretch/>
        </p:blipFill>
        <p:spPr>
          <a:xfrm>
            <a:off x="963161" y="3373084"/>
            <a:ext cx="5132839" cy="1064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29ABB-9824-4C70-88FD-8E8E38D5B5C8}"/>
              </a:ext>
            </a:extLst>
          </p:cNvPr>
          <p:cNvSpPr txBox="1"/>
          <p:nvPr/>
        </p:nvSpPr>
        <p:spPr>
          <a:xfrm>
            <a:off x="808590" y="2968520"/>
            <a:ext cx="6793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→ 같은 상품 다른 옵션은 하나의 상품으로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취급하여</a:t>
            </a:r>
            <a:r>
              <a:rPr lang="en-US" altLang="ko-KR" sz="1600" dirty="0">
                <a:latin typeface="+mj-ea"/>
                <a:ea typeface="+mj-ea"/>
              </a:rPr>
              <a:t> “-”</a:t>
            </a:r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dirty="0">
                <a:latin typeface="+mj-ea"/>
                <a:ea typeface="+mj-ea"/>
              </a:rPr>
              <a:t> “_”</a:t>
            </a:r>
            <a:r>
              <a:rPr lang="ko-KR" altLang="en-US" sz="1600" dirty="0">
                <a:latin typeface="+mj-ea"/>
                <a:ea typeface="+mj-ea"/>
              </a:rPr>
              <a:t>앞 숫자만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5549FF-77C1-431F-BC3A-1EBE284143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5" t="8402" r="61439" b="66970"/>
          <a:stretch/>
        </p:blipFill>
        <p:spPr>
          <a:xfrm>
            <a:off x="867083" y="5631271"/>
            <a:ext cx="1772533" cy="144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94A3E3-5006-4B8C-B9AF-E979AF86E9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437" b="30603"/>
          <a:stretch/>
        </p:blipFill>
        <p:spPr>
          <a:xfrm>
            <a:off x="867083" y="5813838"/>
            <a:ext cx="4844157" cy="96741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15A01917-3721-4F57-A5B3-A6BED7E94C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766"/>
          <a:stretch/>
        </p:blipFill>
        <p:spPr>
          <a:xfrm>
            <a:off x="6480761" y="3864655"/>
            <a:ext cx="4291490" cy="2101800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FAFE15-49AF-49EB-AE79-9C934A640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42" y="3379190"/>
            <a:ext cx="5043287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601238" y="975391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⑤ 품목코드 판매량 순위 확인 및 날짜당 판매 개수 조회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4CB7467-B6D6-432A-B03F-492F3C7D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4" y="1503112"/>
            <a:ext cx="7643452" cy="263871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487BC33-A5B7-4D24-B6B9-88F394AFD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"/>
          <a:stretch/>
        </p:blipFill>
        <p:spPr>
          <a:xfrm>
            <a:off x="5015880" y="2018908"/>
            <a:ext cx="5918945" cy="3744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57122C-A726-49E8-A3C5-627E0316CA8F}"/>
              </a:ext>
            </a:extLst>
          </p:cNvPr>
          <p:cNvSpPr/>
          <p:nvPr/>
        </p:nvSpPr>
        <p:spPr>
          <a:xfrm>
            <a:off x="370384" y="5949280"/>
            <a:ext cx="11593288" cy="720080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③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⑤번 과정을 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강서구에도 같은 방식으로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2927857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J ONLYONE NEW 제목 Bold"/>
        <a:ea typeface="CJ ONLYONE NEW 제목 Bold"/>
        <a:cs typeface=""/>
      </a:majorFont>
      <a:minorFont>
        <a:latin typeface="CJ ONLYONE NEW 본문 Regular"/>
        <a:ea typeface="CJ ONLYONE NEW 본문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1690</Words>
  <Application>Microsoft Office PowerPoint</Application>
  <PresentationFormat>와이드스크린</PresentationFormat>
  <Paragraphs>382</Paragraphs>
  <Slides>37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CJ ONLYONE NEW 제목 Medium</vt:lpstr>
      <vt:lpstr>Noto Sans Korean Bold</vt:lpstr>
      <vt:lpstr>맑은 고딕</vt:lpstr>
      <vt:lpstr>CJ ONLYONE NEW 본문 Regular</vt:lpstr>
      <vt:lpstr>Arial</vt:lpstr>
      <vt:lpstr>Noto Sans Korean Medium</vt:lpstr>
      <vt:lpstr>CJ ONLYONE NEW 제목 Bold</vt:lpstr>
      <vt:lpstr>CJ ONLYONE NEW 본문 Light</vt:lpstr>
      <vt:lpstr>Wingdings</vt:lpstr>
      <vt:lpstr>Cambria Math</vt:lpstr>
      <vt:lpstr>Office 테마</vt:lpstr>
      <vt:lpstr>MFC(Micro Fulfillment Center) 설립에 대비한 지자체별 구매 상품 특징 파악 및 수요 예측</vt:lpstr>
      <vt:lpstr>PowerPoint 프레젠테이션</vt:lpstr>
      <vt:lpstr>배경 및 필요성</vt:lpstr>
      <vt:lpstr>목적 및 혁신성</vt:lpstr>
      <vt:lpstr>과제 프로세스</vt:lpstr>
      <vt:lpstr>데이터 전처리</vt:lpstr>
      <vt:lpstr>데이터 전처리_모델링 DATA</vt:lpstr>
      <vt:lpstr>데이터 전처리_모델링 DATA</vt:lpstr>
      <vt:lpstr>데이터 전처리_모델링 DATA</vt:lpstr>
      <vt:lpstr>데이터 전처리_모델링 DATA</vt:lpstr>
      <vt:lpstr>데이터 전처리_워드클라우드 DATA</vt:lpstr>
      <vt:lpstr>데이터 전처리_워드클라우드 DATA</vt:lpstr>
      <vt:lpstr>워드클라우드</vt:lpstr>
      <vt:lpstr>워드클라우드</vt:lpstr>
      <vt:lpstr>워드클라우드</vt:lpstr>
      <vt:lpstr>워드클라우드</vt:lpstr>
      <vt:lpstr>워드클라우드_자치구별 핵심 상품</vt:lpstr>
      <vt:lpstr>워드클라우드_자치구별 핵심 상품</vt:lpstr>
      <vt:lpstr>모델링_Seasonality 확인</vt:lpstr>
      <vt:lpstr>모델링_Seasonality 확인</vt:lpstr>
      <vt:lpstr>LSTM, SARIMA 설명</vt:lpstr>
      <vt:lpstr>모델링_LSTM</vt:lpstr>
      <vt:lpstr>모델링_LSTM</vt:lpstr>
      <vt:lpstr>모델링_LSTM</vt:lpstr>
      <vt:lpstr>모델링_SARIMA</vt:lpstr>
      <vt:lpstr>모델링_SARIMA</vt:lpstr>
      <vt:lpstr>모델링_SARIMA</vt:lpstr>
      <vt:lpstr>모델링_RMSE</vt:lpstr>
      <vt:lpstr>모델링_RMSE</vt:lpstr>
      <vt:lpstr>모델링_RMSE(강남구)</vt:lpstr>
      <vt:lpstr>모델링_RMSE(강남구)</vt:lpstr>
      <vt:lpstr>모델링_RMSE(송파구)</vt:lpstr>
      <vt:lpstr>모델링_RMSE(강서구)</vt:lpstr>
      <vt:lpstr>모델링 결과_SARIMA 수요 예측</vt:lpstr>
      <vt:lpstr>모델링 결과_SARIMA 수요 예측</vt:lpstr>
      <vt:lpstr>모델링 결과_SARIMA 수요 예측</vt:lpstr>
      <vt:lpstr>활용방안 및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</dc:creator>
  <cp:lastModifiedBy>bigdata00193</cp:lastModifiedBy>
  <cp:revision>401</cp:revision>
  <dcterms:created xsi:type="dcterms:W3CDTF">2016-06-21T23:06:58Z</dcterms:created>
  <dcterms:modified xsi:type="dcterms:W3CDTF">2021-12-08T07:32:44Z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DRClass">
    <vt:lpwstr>0</vt:lpwstr>
  </property>
  <property fmtid="{D5CDD505-2E9C-101B-9397-08002B2CF9AE}" pid="3" name="FDRSet">
    <vt:lpwstr>manual</vt:lpwstr>
  </property>
</Properties>
</file>